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notesMasterIdLst>
    <p:notesMasterId r:id="rId13"/>
  </p:notesMasterIdLst>
  <p:sldIdLst>
    <p:sldId id="256" r:id="rId2"/>
    <p:sldId id="427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426" r:id="rId12"/>
  </p:sldIdLst>
  <p:sldSz cx="12192000" cy="6858000"/>
  <p:notesSz cx="6858000" cy="12192000"/>
  <p:embeddedFontLst>
    <p:embeddedFont>
      <p:font typeface="Lato" panose="020F0502020204030203" pitchFamily="34" charset="0"/>
      <p:regular r:id="rId14"/>
      <p:bold r:id="rId15"/>
      <p:italic r:id="rId16"/>
      <p:boldItalic r:id="rId17"/>
    </p:embeddedFont>
    <p:embeddedFont>
      <p:font typeface="Roboto" panose="02000000000000000000" pitchFamily="2" charset="0"/>
      <p:regular r:id="rId18"/>
      <p:bold r:id="rId19"/>
      <p:italic r:id="rId20"/>
      <p:boldItalic r:id="rId21"/>
    </p:embeddedFont>
    <p:embeddedFont>
      <p:font typeface="Tahoma" panose="020B0604030504040204" pitchFamily="34" charset="0"/>
      <p:regular r:id="rId22"/>
      <p:bold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392"/>
    <p:restoredTop sz="94544"/>
  </p:normalViewPr>
  <p:slideViewPr>
    <p:cSldViewPr snapToGrid="0" snapToObjects="1">
      <p:cViewPr varScale="1">
        <p:scale>
          <a:sx n="82" d="100"/>
          <a:sy n="82" d="100"/>
        </p:scale>
        <p:origin x="200" y="3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96648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B09779-A82A-4C19-B3B6-F474745FEBC3}" type="slidenum">
              <a:rPr lang="en-IN" smtClean="0"/>
              <a:pPr/>
              <a:t>11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415938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55840" y="6525766"/>
            <a:ext cx="2844800" cy="332234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9B7AFFF4-3530-4E07-A3DB-457786583F6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3887467"/>
      </p:ext>
    </p:extLst>
  </p:cSld>
  <p:clrMapOvr>
    <a:masterClrMapping/>
  </p:clrMapOvr>
  <p:transition spd="slow">
    <p:pull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svg"/><Relationship Id="rId11" Type="http://schemas.openxmlformats.org/officeDocument/2006/relationships/image" Target="../media/image2.png"/><Relationship Id="rId5" Type="http://schemas.openxmlformats.org/officeDocument/2006/relationships/image" Target="../media/image8.png"/><Relationship Id="rId10" Type="http://schemas.openxmlformats.org/officeDocument/2006/relationships/image" Target="../media/image13.svg"/><Relationship Id="rId4" Type="http://schemas.openxmlformats.org/officeDocument/2006/relationships/image" Target="../media/image7.svg"/><Relationship Id="rId9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13" Type="http://schemas.openxmlformats.org/officeDocument/2006/relationships/image" Target="../media/image23.png"/><Relationship Id="rId3" Type="http://schemas.openxmlformats.org/officeDocument/2006/relationships/image" Target="../media/image14.jpeg"/><Relationship Id="rId7" Type="http://schemas.openxmlformats.org/officeDocument/2006/relationships/image" Target="../media/image17.png"/><Relationship Id="rId12" Type="http://schemas.openxmlformats.org/officeDocument/2006/relationships/image" Target="../media/image2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11" Type="http://schemas.openxmlformats.org/officeDocument/2006/relationships/image" Target="../media/image21.png"/><Relationship Id="rId5" Type="http://schemas.microsoft.com/office/2007/relationships/hdphoto" Target="../media/hdphoto1.wdp"/><Relationship Id="rId15" Type="http://schemas.openxmlformats.org/officeDocument/2006/relationships/image" Target="../media/image2.png"/><Relationship Id="rId10" Type="http://schemas.openxmlformats.org/officeDocument/2006/relationships/image" Target="../media/image20.png"/><Relationship Id="rId4" Type="http://schemas.openxmlformats.org/officeDocument/2006/relationships/image" Target="../media/image15.png"/><Relationship Id="rId9" Type="http://schemas.openxmlformats.org/officeDocument/2006/relationships/image" Target="../media/image19.png"/><Relationship Id="rId1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6010069" y="1721847"/>
            <a:ext cx="5907178" cy="21997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l">
              <a:lnSpc>
                <a:spcPts val="5832"/>
              </a:lnSpc>
              <a:buNone/>
            </a:pPr>
            <a:r>
              <a:rPr lang="en-US" sz="5400" b="1" dirty="0">
                <a:solidFill>
                  <a:srgbClr val="0F333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Unleashing Business Growth with FBIL</a:t>
            </a:r>
            <a:endParaRPr lang="en-US" dirty="0"/>
          </a:p>
        </p:txBody>
      </p:sp>
      <p:sp>
        <p:nvSpPr>
          <p:cNvPr id="3" name="Object 2"/>
          <p:cNvSpPr/>
          <p:nvPr/>
        </p:nvSpPr>
        <p:spPr>
          <a:xfrm>
            <a:off x="5824025" y="4049940"/>
            <a:ext cx="6177630" cy="1211377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l">
              <a:lnSpc>
                <a:spcPts val="2616"/>
              </a:lnSpc>
              <a:spcBef>
                <a:spcPts val="449"/>
              </a:spcBef>
              <a:buNone/>
            </a:pPr>
            <a:endParaRPr lang="en-US" sz="3600" b="1" kern="0" spc="38" dirty="0">
              <a:solidFill>
                <a:srgbClr val="FF0000"/>
              </a:solidFill>
              <a:latin typeface="Lato" pitchFamily="34" charset="0"/>
              <a:ea typeface="Lato" pitchFamily="34" charset="-122"/>
              <a:cs typeface="Lato" pitchFamily="34" charset="-120"/>
            </a:endParaRPr>
          </a:p>
          <a:p>
            <a:pPr algn="l">
              <a:lnSpc>
                <a:spcPts val="2616"/>
              </a:lnSpc>
              <a:spcBef>
                <a:spcPts val="449"/>
              </a:spcBef>
              <a:buNone/>
            </a:pPr>
            <a:r>
              <a:rPr lang="en-US" sz="3600" b="1" kern="0" spc="38" dirty="0">
                <a:solidFill>
                  <a:srgbClr val="FF0000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Your Growth is Our Business </a:t>
            </a:r>
          </a:p>
          <a:p>
            <a:pPr algn="l">
              <a:lnSpc>
                <a:spcPts val="2616"/>
              </a:lnSpc>
              <a:spcBef>
                <a:spcPts val="449"/>
              </a:spcBef>
              <a:buNone/>
            </a:pPr>
            <a:endParaRPr lang="en-US" sz="1913" kern="0" spc="38" dirty="0">
              <a:solidFill>
                <a:srgbClr val="0F3332"/>
              </a:solidFill>
              <a:latin typeface="Lato" pitchFamily="34" charset="0"/>
              <a:ea typeface="Lato" pitchFamily="34" charset="-122"/>
              <a:cs typeface="Lato" pitchFamily="34" charset="-120"/>
            </a:endParaRPr>
          </a:p>
        </p:txBody>
      </p:sp>
      <p:pic>
        <p:nvPicPr>
          <p:cNvPr id="4" name="Object 3" descr="preencoded.png"/>
          <p:cNvPicPr>
            <a:picLocks noChangeAspect="1"/>
          </p:cNvPicPr>
          <p:nvPr/>
        </p:nvPicPr>
        <p:blipFill>
          <a:blip r:embed="rId3"/>
          <a:srcRect t="-56667" b="-56667"/>
          <a:stretch/>
        </p:blipFill>
        <p:spPr>
          <a:xfrm>
            <a:off x="0" y="0"/>
            <a:ext cx="5713571" cy="6856286"/>
          </a:xfrm>
          <a:prstGeom prst="rect">
            <a:avLst/>
          </a:prstGeom>
        </p:spPr>
      </p:pic>
      <p:sp>
        <p:nvSpPr>
          <p:cNvPr id="5" name="Object 2">
            <a:extLst>
              <a:ext uri="{FF2B5EF4-FFF2-40B4-BE49-F238E27FC236}">
                <a16:creationId xmlns:a16="http://schemas.microsoft.com/office/drawing/2014/main" id="{3A5AEAE0-52C9-FBBC-BED8-4AE7145F45AF}"/>
              </a:ext>
            </a:extLst>
          </p:cNvPr>
          <p:cNvSpPr/>
          <p:nvPr/>
        </p:nvSpPr>
        <p:spPr>
          <a:xfrm>
            <a:off x="0" y="5430128"/>
            <a:ext cx="12192000" cy="1378633"/>
          </a:xfrm>
          <a:prstGeom prst="rect">
            <a:avLst/>
          </a:prstGeom>
          <a:solidFill>
            <a:srgbClr val="002060"/>
          </a:solidFill>
        </p:spPr>
        <p:txBody>
          <a:bodyPr wrap="square" lIns="0" tIns="0" rIns="0" bIns="0" rtlCol="0" anchor="t"/>
          <a:lstStyle/>
          <a:p>
            <a:pPr algn="ctr">
              <a:lnSpc>
                <a:spcPts val="3360"/>
              </a:lnSpc>
            </a:pPr>
            <a:r>
              <a:rPr lang="en-US" sz="3000" b="1" kern="0" spc="90" dirty="0">
                <a:solidFill>
                  <a:schemeClr val="bg1"/>
                </a:solidFill>
                <a:latin typeface="Copperplate" panose="02000504000000020004" pitchFamily="2" charset="77"/>
                <a:ea typeface="Jost*" pitchFamily="34" charset="-122"/>
              </a:rPr>
              <a:t>Discover how Business Now India empowers organizations to unlock new revenue streams, Improve Profitability and drive sustainable growth.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71B1FEA0-CC6B-923E-09B9-BD86EFE75D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9336" y="42899"/>
            <a:ext cx="1834371" cy="10473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Object 4">
            <a:extLst>
              <a:ext uri="{FF2B5EF4-FFF2-40B4-BE49-F238E27FC236}">
                <a16:creationId xmlns:a16="http://schemas.microsoft.com/office/drawing/2014/main" id="{65847807-9B06-4071-72A6-54FE71DE9195}"/>
              </a:ext>
            </a:extLst>
          </p:cNvPr>
          <p:cNvSpPr/>
          <p:nvPr/>
        </p:nvSpPr>
        <p:spPr>
          <a:xfrm>
            <a:off x="9698214" y="5064999"/>
            <a:ext cx="2465493" cy="44016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ts val="1010"/>
              </a:lnSpc>
              <a:buNone/>
            </a:pPr>
            <a:r>
              <a:rPr lang="en-US" kern="0" spc="14" dirty="0" err="1">
                <a:solidFill>
                  <a:srgbClr val="000000">
                    <a:alpha val="80000"/>
                  </a:srgbClr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www.fbilindia.in</a:t>
            </a:r>
            <a:r>
              <a:rPr lang="en-US" kern="0" spc="14" dirty="0">
                <a:solidFill>
                  <a:srgbClr val="000000">
                    <a:alpha val="80000"/>
                  </a:srgbClr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.</a:t>
            </a:r>
            <a:endParaRPr lang="en-US" sz="5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-67169"/>
            <a:ext cx="12188952" cy="551324"/>
          </a:xfrm>
          <a:prstGeom prst="rect">
            <a:avLst/>
          </a:prstGeom>
          <a:solidFill>
            <a:srgbClr val="002060"/>
          </a:solidFill>
        </p:spPr>
        <p:txBody>
          <a:bodyPr wrap="square" lIns="0" tIns="0" rIns="0" bIns="0" rtlCol="0" anchor="t"/>
          <a:lstStyle/>
          <a:p>
            <a:pPr algn="ctr">
              <a:lnSpc>
                <a:spcPts val="3360"/>
              </a:lnSpc>
              <a:buNone/>
            </a:pPr>
            <a:r>
              <a:rPr lang="en-US" sz="3000" b="1" kern="0" spc="90" dirty="0">
                <a:solidFill>
                  <a:schemeClr val="bg1"/>
                </a:solidFill>
                <a:latin typeface="Copperplate" panose="02000504000000020004" pitchFamily="2" charset="77"/>
                <a:ea typeface="Jost*" pitchFamily="34" charset="-122"/>
                <a:cs typeface="Jost*" pitchFamily="34" charset="-120"/>
              </a:rPr>
              <a:t>What we do </a:t>
            </a:r>
            <a:endParaRPr lang="en-US" b="1" dirty="0">
              <a:solidFill>
                <a:schemeClr val="bg1"/>
              </a:solidFill>
              <a:latin typeface="Copperplate" panose="02000504000000020004" pitchFamily="2" charset="77"/>
            </a:endParaRPr>
          </a:p>
        </p:txBody>
      </p:sp>
      <p:sp>
        <p:nvSpPr>
          <p:cNvPr id="3" name="Object 2"/>
          <p:cNvSpPr/>
          <p:nvPr/>
        </p:nvSpPr>
        <p:spPr>
          <a:xfrm>
            <a:off x="672736" y="782663"/>
            <a:ext cx="2675375" cy="1598798"/>
          </a:xfrm>
          <a:prstGeom prst="roundRect">
            <a:avLst>
              <a:gd name="adj" fmla="val 6402"/>
            </a:avLst>
          </a:prstGeom>
          <a:noFill/>
          <a:ln w="25400">
            <a:solidFill>
              <a:srgbClr val="FFFFFF"/>
            </a:solidFill>
            <a:prstDash val="solid"/>
            <a:miter lim="800000"/>
          </a:ln>
        </p:spPr>
        <p:txBody>
          <a:bodyPr/>
          <a:lstStyle/>
          <a:p>
            <a:endParaRPr lang="en-US"/>
          </a:p>
        </p:txBody>
      </p:sp>
      <p:sp>
        <p:nvSpPr>
          <p:cNvPr id="6" name="Object 5"/>
          <p:cNvSpPr/>
          <p:nvPr/>
        </p:nvSpPr>
        <p:spPr>
          <a:xfrm>
            <a:off x="311050" y="2833436"/>
            <a:ext cx="2840111" cy="3241901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lvl="1">
              <a:lnSpc>
                <a:spcPts val="1901"/>
              </a:lnSpc>
              <a:spcBef>
                <a:spcPts val="216"/>
              </a:spcBef>
              <a:spcAft>
                <a:spcPts val="1200"/>
              </a:spcAft>
            </a:pPr>
            <a:r>
              <a:rPr lang="en-US" sz="2000" kern="0" spc="26" dirty="0">
                <a:solidFill>
                  <a:srgbClr val="000000">
                    <a:alpha val="80000"/>
                  </a:srgbClr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Create &amp; Implement Growth Strategy &amp; Plans to Achieve Exponential Growth, New Revenue Channels, New Business Verticals while Optimizing the Profitability and making Business Models Asset Light </a:t>
            </a:r>
          </a:p>
        </p:txBody>
      </p:sp>
      <p:sp>
        <p:nvSpPr>
          <p:cNvPr id="7" name="Object 6"/>
          <p:cNvSpPr/>
          <p:nvPr/>
        </p:nvSpPr>
        <p:spPr>
          <a:xfrm>
            <a:off x="4356278" y="782660"/>
            <a:ext cx="3440692" cy="1585711"/>
          </a:xfrm>
          <a:prstGeom prst="roundRect">
            <a:avLst>
              <a:gd name="adj" fmla="val 0"/>
            </a:avLst>
          </a:prstGeom>
          <a:noFill/>
          <a:ln w="25400">
            <a:solidFill>
              <a:srgbClr val="FFFFFF"/>
            </a:solidFill>
            <a:prstDash val="solid"/>
            <a:miter lim="800000"/>
          </a:ln>
        </p:spPr>
        <p:txBody>
          <a:bodyPr/>
          <a:lstStyle/>
          <a:p>
            <a:endParaRPr lang="en-US"/>
          </a:p>
        </p:txBody>
      </p:sp>
      <p:sp>
        <p:nvSpPr>
          <p:cNvPr id="11" name="Object 10"/>
          <p:cNvSpPr/>
          <p:nvPr/>
        </p:nvSpPr>
        <p:spPr>
          <a:xfrm>
            <a:off x="8790937" y="935058"/>
            <a:ext cx="2537463" cy="1852985"/>
          </a:xfrm>
          <a:prstGeom prst="roundRect">
            <a:avLst>
              <a:gd name="adj" fmla="val 6402"/>
            </a:avLst>
          </a:prstGeom>
          <a:noFill/>
          <a:ln w="25400">
            <a:solidFill>
              <a:srgbClr val="FFFFFF"/>
            </a:solidFill>
            <a:prstDash val="solid"/>
            <a:miter lim="800000"/>
          </a:ln>
        </p:spPr>
        <p:txBody>
          <a:bodyPr/>
          <a:lstStyle/>
          <a:p>
            <a:endParaRPr lang="en-US"/>
          </a:p>
        </p:txBody>
      </p:sp>
      <p:sp>
        <p:nvSpPr>
          <p:cNvPr id="16" name="Object 5">
            <a:extLst>
              <a:ext uri="{FF2B5EF4-FFF2-40B4-BE49-F238E27FC236}">
                <a16:creationId xmlns:a16="http://schemas.microsoft.com/office/drawing/2014/main" id="{99F1FD94-5A2C-5000-4159-0916A5CCA499}"/>
              </a:ext>
            </a:extLst>
          </p:cNvPr>
          <p:cNvSpPr/>
          <p:nvPr/>
        </p:nvSpPr>
        <p:spPr>
          <a:xfrm>
            <a:off x="4356278" y="2850372"/>
            <a:ext cx="3440692" cy="314711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lvl="1">
              <a:lnSpc>
                <a:spcPts val="1901"/>
              </a:lnSpc>
              <a:spcBef>
                <a:spcPts val="216"/>
              </a:spcBef>
              <a:spcAft>
                <a:spcPts val="1200"/>
              </a:spcAft>
              <a:buNone/>
            </a:pPr>
            <a:r>
              <a:rPr lang="en-US" sz="2000" kern="0" spc="26" dirty="0">
                <a:solidFill>
                  <a:srgbClr val="000000">
                    <a:alpha val="80000"/>
                  </a:srgbClr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Make Business More Profitable By Digitizing Business Processes, Improving Efficiency and fostering growth. </a:t>
            </a:r>
          </a:p>
          <a:p>
            <a:pPr lvl="1">
              <a:lnSpc>
                <a:spcPts val="1901"/>
              </a:lnSpc>
              <a:spcBef>
                <a:spcPts val="216"/>
              </a:spcBef>
              <a:spcAft>
                <a:spcPts val="1200"/>
              </a:spcAft>
              <a:buNone/>
            </a:pPr>
            <a:r>
              <a:rPr lang="en-US" sz="2000" kern="0" spc="26" dirty="0">
                <a:solidFill>
                  <a:srgbClr val="000000">
                    <a:alpha val="80000"/>
                  </a:srgbClr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Integration of various IT Systems across Ops, Sales, Marketing and Financial Controls </a:t>
            </a:r>
          </a:p>
          <a:p>
            <a:pPr marL="342900" indent="-342900" algn="ctr">
              <a:spcBef>
                <a:spcPts val="612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8" name="Object 5">
            <a:extLst>
              <a:ext uri="{FF2B5EF4-FFF2-40B4-BE49-F238E27FC236}">
                <a16:creationId xmlns:a16="http://schemas.microsoft.com/office/drawing/2014/main" id="{BFD92D25-D1DA-D9EC-010E-345E3D552257}"/>
              </a:ext>
            </a:extLst>
          </p:cNvPr>
          <p:cNvSpPr/>
          <p:nvPr/>
        </p:nvSpPr>
        <p:spPr>
          <a:xfrm>
            <a:off x="8684125" y="2918106"/>
            <a:ext cx="2571330" cy="2888294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lvl="1">
              <a:lnSpc>
                <a:spcPts val="1901"/>
              </a:lnSpc>
              <a:spcBef>
                <a:spcPts val="216"/>
              </a:spcBef>
              <a:spcAft>
                <a:spcPts val="1200"/>
              </a:spcAft>
            </a:pPr>
            <a:r>
              <a:rPr lang="en-US" sz="2000" kern="0" spc="26" dirty="0">
                <a:solidFill>
                  <a:srgbClr val="000000">
                    <a:alpha val="80000"/>
                  </a:srgbClr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We Optimize  Fund Requirements with Business Model Refinements and help in Financial Syndication and Fund Generations by creating investible Business Models  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3EB5096-DC73-ED1F-E887-37576BB6DED6}"/>
              </a:ext>
            </a:extLst>
          </p:cNvPr>
          <p:cNvSpPr txBox="1"/>
          <p:nvPr/>
        </p:nvSpPr>
        <p:spPr>
          <a:xfrm>
            <a:off x="0" y="5997482"/>
            <a:ext cx="12188952" cy="860518"/>
          </a:xfrm>
          <a:prstGeom prst="rect">
            <a:avLst/>
          </a:prstGeom>
          <a:solidFill>
            <a:srgbClr val="002060"/>
          </a:solidFill>
        </p:spPr>
        <p:txBody>
          <a:bodyPr wrap="square" lIns="0" tIns="0" rIns="0" bIns="0" rtlCol="0" anchor="t"/>
          <a:lstStyle>
            <a:defPPr>
              <a:defRPr lang="en-US"/>
            </a:defPPr>
            <a:lvl1pPr algn="ctr">
              <a:lnSpc>
                <a:spcPts val="3360"/>
              </a:lnSpc>
              <a:buNone/>
              <a:defRPr sz="3000" b="1" kern="0" spc="90">
                <a:solidFill>
                  <a:schemeClr val="bg1"/>
                </a:solidFill>
                <a:latin typeface="Copperplate" panose="02000504000000020004" pitchFamily="2" charset="77"/>
                <a:ea typeface="Jost*" pitchFamily="34" charset="-122"/>
                <a:cs typeface="Jost*" pitchFamily="34" charset="-120"/>
              </a:defRPr>
            </a:lvl1pPr>
          </a:lstStyle>
          <a:p>
            <a:r>
              <a:rPr lang="en-US" dirty="0"/>
              <a:t>Saving our clients time and money, achieving growth and improving profitability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B27AB80-76CC-85BB-6C78-FC0B8B53D1B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6539" y="980034"/>
            <a:ext cx="2166549" cy="176932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1B3F54A-7E36-69B2-A637-85E63921BF2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736" y="782660"/>
            <a:ext cx="2537463" cy="1653237"/>
          </a:xfrm>
          <a:prstGeom prst="rect">
            <a:avLst/>
          </a:prstGeom>
          <a:ln w="3175">
            <a:noFill/>
            <a:prstDash val="dashDot"/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0EA0AEB-231A-779A-6AA2-E71C6E8D909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1583" y="782662"/>
            <a:ext cx="2950082" cy="1676921"/>
          </a:xfrm>
          <a:prstGeom prst="rect">
            <a:avLst/>
          </a:prstGeom>
          <a:ln w="3175">
            <a:noFill/>
            <a:prstDash val="dashDot"/>
          </a:ln>
          <a:effectLst/>
        </p:spPr>
      </p:pic>
      <p:pic>
        <p:nvPicPr>
          <p:cNvPr id="14" name="Picture 2">
            <a:extLst>
              <a:ext uri="{FF2B5EF4-FFF2-40B4-BE49-F238E27FC236}">
                <a16:creationId xmlns:a16="http://schemas.microsoft.com/office/drawing/2014/main" id="{7AC338DA-59DA-5B5B-6DB7-FBE54D406F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32533" y="-75632"/>
            <a:ext cx="1631174" cy="931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Object 4">
            <a:extLst>
              <a:ext uri="{FF2B5EF4-FFF2-40B4-BE49-F238E27FC236}">
                <a16:creationId xmlns:a16="http://schemas.microsoft.com/office/drawing/2014/main" id="{A28DE249-E54B-3380-6935-F35B6B5D7548}"/>
              </a:ext>
            </a:extLst>
          </p:cNvPr>
          <p:cNvSpPr/>
          <p:nvPr/>
        </p:nvSpPr>
        <p:spPr>
          <a:xfrm>
            <a:off x="-103501" y="5556892"/>
            <a:ext cx="2465493" cy="44016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ts val="1010"/>
              </a:lnSpc>
              <a:buNone/>
            </a:pPr>
            <a:r>
              <a:rPr lang="en-US" kern="0" spc="14" dirty="0" err="1">
                <a:solidFill>
                  <a:srgbClr val="000000">
                    <a:alpha val="80000"/>
                  </a:srgbClr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www.fbilindia.in</a:t>
            </a:r>
            <a:r>
              <a:rPr lang="en-US" kern="0" spc="14" dirty="0">
                <a:solidFill>
                  <a:srgbClr val="000000">
                    <a:alpha val="80000"/>
                  </a:srgbClr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.</a:t>
            </a:r>
            <a:endParaRPr lang="en-US" sz="5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28293" y="57454"/>
            <a:ext cx="10504240" cy="409473"/>
          </a:xfrm>
          <a:prstGeom prst="rect">
            <a:avLst/>
          </a:prstGeom>
          <a:solidFill>
            <a:srgbClr val="002060"/>
          </a:solidFill>
        </p:spPr>
        <p:txBody>
          <a:bodyPr wrap="square" lIns="0" tIns="0" rIns="0" bIns="0" rtlCol="0" anchor="t"/>
          <a:lstStyle/>
          <a:p>
            <a:pPr algn="ctr">
              <a:lnSpc>
                <a:spcPts val="3360"/>
              </a:lnSpc>
            </a:pPr>
            <a:r>
              <a:rPr lang="en-US" sz="4000" b="1" kern="0" spc="90" dirty="0">
                <a:solidFill>
                  <a:schemeClr val="bg1"/>
                </a:solidFill>
                <a:latin typeface="Copperplate" panose="02000504000000020004" pitchFamily="2" charset="77"/>
                <a:ea typeface="Jost*" pitchFamily="34" charset="-122"/>
              </a:rPr>
              <a:t>FBIL Services</a:t>
            </a:r>
          </a:p>
        </p:txBody>
      </p:sp>
      <p:sp>
        <p:nvSpPr>
          <p:cNvPr id="3" name="Object 2"/>
          <p:cNvSpPr/>
          <p:nvPr/>
        </p:nvSpPr>
        <p:spPr>
          <a:xfrm>
            <a:off x="562797" y="954021"/>
            <a:ext cx="5446938" cy="4692866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242900" indent="-242900" algn="l">
              <a:lnSpc>
                <a:spcPts val="2825"/>
              </a:lnSpc>
              <a:buSzPct val="100000"/>
              <a:buChar char="•"/>
            </a:pPr>
            <a:r>
              <a:rPr lang="en-US" sz="2800" kern="0" spc="41" dirty="0">
                <a:solidFill>
                  <a:srgbClr val="0F3332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Brand Identity Formulation</a:t>
            </a:r>
          </a:p>
          <a:p>
            <a:pPr lvl="1" algn="l">
              <a:lnSpc>
                <a:spcPts val="1901"/>
              </a:lnSpc>
              <a:spcBef>
                <a:spcPts val="216"/>
              </a:spcBef>
              <a:buNone/>
            </a:pPr>
            <a:r>
              <a:rPr lang="en-US" sz="1600" kern="0" spc="26" dirty="0">
                <a:solidFill>
                  <a:srgbClr val="000000">
                    <a:alpha val="80000"/>
                  </a:srgbClr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Crafting a compelling brand narrative and visual identity.</a:t>
            </a:r>
          </a:p>
          <a:p>
            <a:pPr marL="242900" indent="-242900" algn="l">
              <a:lnSpc>
                <a:spcPts val="2825"/>
              </a:lnSpc>
              <a:spcBef>
                <a:spcPts val="2171"/>
              </a:spcBef>
              <a:buSzPct val="100000"/>
              <a:buChar char="•"/>
            </a:pPr>
            <a:r>
              <a:rPr lang="en-US" sz="2800" kern="0" spc="41" dirty="0">
                <a:solidFill>
                  <a:srgbClr val="0F3332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Market Expansion</a:t>
            </a:r>
          </a:p>
          <a:p>
            <a:pPr lvl="1" algn="l">
              <a:lnSpc>
                <a:spcPts val="1901"/>
              </a:lnSpc>
              <a:spcBef>
                <a:spcPts val="216"/>
              </a:spcBef>
              <a:buNone/>
            </a:pPr>
            <a:r>
              <a:rPr lang="en-US" sz="1600" kern="0" spc="26" dirty="0">
                <a:solidFill>
                  <a:srgbClr val="000000">
                    <a:alpha val="80000"/>
                  </a:srgbClr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Identifying and penetrating new markets for business growth.</a:t>
            </a:r>
          </a:p>
          <a:p>
            <a:pPr marL="242900" indent="-242900" algn="l">
              <a:lnSpc>
                <a:spcPts val="2825"/>
              </a:lnSpc>
              <a:spcBef>
                <a:spcPts val="2171"/>
              </a:spcBef>
              <a:buSzPct val="100000"/>
              <a:buChar char="•"/>
            </a:pPr>
            <a:r>
              <a:rPr lang="en-US" sz="2800" kern="0" spc="41" dirty="0">
                <a:solidFill>
                  <a:srgbClr val="0F3332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Sales Channel Development</a:t>
            </a:r>
          </a:p>
          <a:p>
            <a:pPr lvl="1" algn="l">
              <a:lnSpc>
                <a:spcPts val="1901"/>
              </a:lnSpc>
              <a:spcBef>
                <a:spcPts val="216"/>
              </a:spcBef>
              <a:buNone/>
            </a:pPr>
            <a:r>
              <a:rPr lang="en-US" sz="1600" kern="0" spc="26" dirty="0">
                <a:solidFill>
                  <a:srgbClr val="000000">
                    <a:alpha val="80000"/>
                  </a:srgbClr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Establishing effective distribution channels and sales networks.</a:t>
            </a:r>
          </a:p>
          <a:p>
            <a:pPr marL="242900" indent="-242900" algn="l">
              <a:lnSpc>
                <a:spcPts val="2825"/>
              </a:lnSpc>
              <a:spcBef>
                <a:spcPts val="2171"/>
              </a:spcBef>
              <a:buSzPct val="100000"/>
              <a:buChar char="•"/>
            </a:pPr>
            <a:r>
              <a:rPr lang="en-US" sz="2800" kern="0" spc="41" dirty="0">
                <a:solidFill>
                  <a:srgbClr val="0F3332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Franchisee Network Development</a:t>
            </a:r>
          </a:p>
          <a:p>
            <a:pPr lvl="1" algn="l">
              <a:lnSpc>
                <a:spcPts val="1901"/>
              </a:lnSpc>
              <a:spcBef>
                <a:spcPts val="216"/>
              </a:spcBef>
              <a:buNone/>
            </a:pPr>
            <a:r>
              <a:rPr lang="en-US" sz="1600" kern="0" spc="26" dirty="0">
                <a:solidFill>
                  <a:srgbClr val="000000">
                    <a:alpha val="80000"/>
                  </a:srgbClr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Facilitating franchise expansion and partner onboarding.</a:t>
            </a:r>
          </a:p>
          <a:p>
            <a:pPr marL="242900" indent="-242900" algn="l">
              <a:lnSpc>
                <a:spcPts val="2825"/>
              </a:lnSpc>
              <a:spcBef>
                <a:spcPts val="2171"/>
              </a:spcBef>
              <a:buSzPct val="100000"/>
              <a:buChar char="•"/>
            </a:pPr>
            <a:r>
              <a:rPr lang="en-US" sz="2800" kern="0" spc="41" dirty="0">
                <a:solidFill>
                  <a:srgbClr val="0F3332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Customer Management</a:t>
            </a:r>
          </a:p>
          <a:p>
            <a:pPr lvl="1" algn="l">
              <a:lnSpc>
                <a:spcPts val="1901"/>
              </a:lnSpc>
              <a:spcBef>
                <a:spcPts val="216"/>
              </a:spcBef>
              <a:buNone/>
            </a:pPr>
            <a:r>
              <a:rPr lang="en-US" sz="1600" kern="0" spc="26" dirty="0">
                <a:solidFill>
                  <a:srgbClr val="000000">
                    <a:alpha val="80000"/>
                  </a:srgbClr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Implementing strategies for customer acquisition and retention.</a:t>
            </a:r>
            <a:endParaRPr lang="en-US" sz="2400" dirty="0"/>
          </a:p>
        </p:txBody>
      </p:sp>
      <p:sp>
        <p:nvSpPr>
          <p:cNvPr id="4" name="Object 3"/>
          <p:cNvSpPr/>
          <p:nvPr/>
        </p:nvSpPr>
        <p:spPr>
          <a:xfrm>
            <a:off x="6284928" y="903222"/>
            <a:ext cx="5446938" cy="4930931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242900" indent="-242900" algn="l">
              <a:lnSpc>
                <a:spcPts val="2825"/>
              </a:lnSpc>
              <a:buSzPct val="100000"/>
              <a:buChar char="•"/>
            </a:pPr>
            <a:r>
              <a:rPr lang="en-US" sz="2800" kern="0" spc="41" dirty="0">
                <a:solidFill>
                  <a:srgbClr val="0F3332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Marketing Strategy Refinement</a:t>
            </a:r>
          </a:p>
          <a:p>
            <a:pPr lvl="1" algn="l">
              <a:lnSpc>
                <a:spcPts val="1901"/>
              </a:lnSpc>
              <a:spcBef>
                <a:spcPts val="216"/>
              </a:spcBef>
              <a:buNone/>
            </a:pPr>
            <a:r>
              <a:rPr lang="en-US" sz="1600" kern="0" spc="26" dirty="0">
                <a:solidFill>
                  <a:srgbClr val="000000">
                    <a:alpha val="80000"/>
                  </a:srgbClr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Optimizing marketing efforts for maximum impact and ROI.</a:t>
            </a:r>
          </a:p>
          <a:p>
            <a:pPr marL="242900" indent="-242900" algn="l">
              <a:lnSpc>
                <a:spcPts val="2825"/>
              </a:lnSpc>
              <a:spcBef>
                <a:spcPts val="2171"/>
              </a:spcBef>
              <a:buSzPct val="100000"/>
              <a:buChar char="•"/>
            </a:pPr>
            <a:r>
              <a:rPr lang="en-US" sz="2800" kern="0" spc="41" dirty="0">
                <a:solidFill>
                  <a:srgbClr val="0F3332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Competitive Intelligence</a:t>
            </a:r>
          </a:p>
          <a:p>
            <a:pPr lvl="1" algn="l">
              <a:lnSpc>
                <a:spcPts val="1901"/>
              </a:lnSpc>
              <a:spcBef>
                <a:spcPts val="216"/>
              </a:spcBef>
              <a:buNone/>
            </a:pPr>
            <a:r>
              <a:rPr lang="en-US" sz="1600" kern="0" spc="26" dirty="0">
                <a:solidFill>
                  <a:srgbClr val="000000">
                    <a:alpha val="80000"/>
                  </a:srgbClr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Gaining insights into market dynamics and competitor analysis.</a:t>
            </a:r>
          </a:p>
          <a:p>
            <a:pPr marL="242900" indent="-242900" algn="l">
              <a:lnSpc>
                <a:spcPts val="2825"/>
              </a:lnSpc>
              <a:spcBef>
                <a:spcPts val="2171"/>
              </a:spcBef>
              <a:buSzPct val="100000"/>
              <a:buChar char="•"/>
            </a:pPr>
            <a:r>
              <a:rPr lang="en-US" sz="2800" kern="0" spc="41" dirty="0">
                <a:solidFill>
                  <a:srgbClr val="0F3332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Tech Enablement</a:t>
            </a:r>
          </a:p>
          <a:p>
            <a:pPr lvl="1" algn="l">
              <a:lnSpc>
                <a:spcPts val="1901"/>
              </a:lnSpc>
              <a:spcBef>
                <a:spcPts val="216"/>
              </a:spcBef>
              <a:buNone/>
            </a:pPr>
            <a:r>
              <a:rPr lang="en-US" sz="1600" kern="0" spc="26" dirty="0">
                <a:solidFill>
                  <a:srgbClr val="000000">
                    <a:alpha val="80000"/>
                  </a:srgbClr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Leveraging cutting-edge technologies for operational efficiency.</a:t>
            </a:r>
          </a:p>
          <a:p>
            <a:pPr marL="242900" indent="-242900" algn="l">
              <a:lnSpc>
                <a:spcPts val="2825"/>
              </a:lnSpc>
              <a:spcBef>
                <a:spcPts val="2171"/>
              </a:spcBef>
              <a:buSzPct val="100000"/>
              <a:buChar char="•"/>
            </a:pPr>
            <a:r>
              <a:rPr lang="en-US" sz="2800" kern="0" spc="41" dirty="0">
                <a:solidFill>
                  <a:srgbClr val="0F3332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E-commerce Implementation</a:t>
            </a:r>
          </a:p>
          <a:p>
            <a:pPr lvl="1" algn="l">
              <a:lnSpc>
                <a:spcPts val="1901"/>
              </a:lnSpc>
              <a:spcBef>
                <a:spcPts val="216"/>
              </a:spcBef>
              <a:buNone/>
            </a:pPr>
            <a:r>
              <a:rPr lang="en-US" sz="1600" kern="0" spc="26" dirty="0">
                <a:solidFill>
                  <a:srgbClr val="000000">
                    <a:alpha val="80000"/>
                  </a:srgbClr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Establishing online sales channels and digital storefronts.</a:t>
            </a:r>
          </a:p>
          <a:p>
            <a:pPr marL="242900" indent="-242900" algn="l">
              <a:lnSpc>
                <a:spcPts val="2825"/>
              </a:lnSpc>
              <a:spcBef>
                <a:spcPts val="2171"/>
              </a:spcBef>
              <a:buSzPct val="100000"/>
              <a:buChar char="•"/>
            </a:pPr>
            <a:r>
              <a:rPr lang="en-US" sz="2800" kern="0" spc="41" dirty="0">
                <a:solidFill>
                  <a:srgbClr val="0F3332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Digital Marketing</a:t>
            </a:r>
          </a:p>
          <a:p>
            <a:pPr lvl="1" algn="l">
              <a:lnSpc>
                <a:spcPts val="1901"/>
              </a:lnSpc>
              <a:spcBef>
                <a:spcPts val="216"/>
              </a:spcBef>
              <a:buNone/>
            </a:pPr>
            <a:r>
              <a:rPr lang="en-US" sz="1600" kern="0" spc="26" dirty="0">
                <a:solidFill>
                  <a:srgbClr val="000000">
                    <a:alpha val="80000"/>
                  </a:srgbClr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Driving online visibility and engagement through various channels.</a:t>
            </a:r>
            <a:endParaRPr lang="en-US" sz="2400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81AD4F30-E172-614C-5F10-84483BA950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04397" y="-75632"/>
            <a:ext cx="1631174" cy="931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Object 4">
            <a:extLst>
              <a:ext uri="{FF2B5EF4-FFF2-40B4-BE49-F238E27FC236}">
                <a16:creationId xmlns:a16="http://schemas.microsoft.com/office/drawing/2014/main" id="{184C5328-A3A4-8BB6-9DC1-DF854985E788}"/>
              </a:ext>
            </a:extLst>
          </p:cNvPr>
          <p:cNvSpPr/>
          <p:nvPr/>
        </p:nvSpPr>
        <p:spPr>
          <a:xfrm>
            <a:off x="9726507" y="6379297"/>
            <a:ext cx="2465493" cy="44016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ts val="1010"/>
              </a:lnSpc>
              <a:buNone/>
            </a:pPr>
            <a:r>
              <a:rPr lang="en-US" kern="0" spc="14" dirty="0" err="1">
                <a:solidFill>
                  <a:srgbClr val="000000">
                    <a:alpha val="80000"/>
                  </a:srgbClr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www.fbilindia.in</a:t>
            </a:r>
            <a:r>
              <a:rPr lang="en-US" kern="0" spc="14" dirty="0">
                <a:solidFill>
                  <a:srgbClr val="000000">
                    <a:alpha val="80000"/>
                  </a:srgbClr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.</a:t>
            </a:r>
            <a:endParaRPr lang="en-US" sz="5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28293" y="39166"/>
            <a:ext cx="10504240" cy="409473"/>
          </a:xfrm>
          <a:prstGeom prst="rect">
            <a:avLst/>
          </a:prstGeom>
          <a:solidFill>
            <a:srgbClr val="002060"/>
          </a:solidFill>
        </p:spPr>
        <p:txBody>
          <a:bodyPr wrap="square" lIns="0" tIns="0" rIns="0" bIns="0" rtlCol="0" anchor="t"/>
          <a:lstStyle/>
          <a:p>
            <a:pPr algn="ctr">
              <a:lnSpc>
                <a:spcPts val="3360"/>
              </a:lnSpc>
            </a:pPr>
            <a:r>
              <a:rPr lang="en-US" sz="3200" b="1" kern="0" spc="90" dirty="0">
                <a:solidFill>
                  <a:schemeClr val="bg1"/>
                </a:solidFill>
                <a:latin typeface="Copperplate" panose="02000504000000020004" pitchFamily="2" charset="77"/>
                <a:ea typeface="Jost*" pitchFamily="34" charset="-122"/>
              </a:rPr>
              <a:t>Our Process: A </a:t>
            </a:r>
            <a:r>
              <a:rPr lang="en-US" sz="3600" b="1" kern="0" spc="90" dirty="0">
                <a:solidFill>
                  <a:schemeClr val="bg1"/>
                </a:solidFill>
                <a:latin typeface="Copperplate" panose="02000504000000020004" pitchFamily="2" charset="77"/>
                <a:ea typeface="Jost*" pitchFamily="34" charset="-122"/>
              </a:rPr>
              <a:t>Robust</a:t>
            </a:r>
            <a:r>
              <a:rPr lang="en-US" sz="3200" b="1" kern="0" spc="90" dirty="0">
                <a:solidFill>
                  <a:schemeClr val="bg1"/>
                </a:solidFill>
                <a:latin typeface="Copperplate" panose="02000504000000020004" pitchFamily="2" charset="77"/>
                <a:ea typeface="Jost*" pitchFamily="34" charset="-122"/>
              </a:rPr>
              <a:t> 4 Phase </a:t>
            </a:r>
            <a:r>
              <a:rPr lang="en-US" sz="3600" b="1" kern="0" spc="90" dirty="0">
                <a:solidFill>
                  <a:schemeClr val="bg1"/>
                </a:solidFill>
                <a:latin typeface="Copperplate" panose="02000504000000020004" pitchFamily="2" charset="77"/>
                <a:ea typeface="Jost*" pitchFamily="34" charset="-122"/>
              </a:rPr>
              <a:t>Approach</a:t>
            </a:r>
            <a:r>
              <a:rPr lang="en-US" sz="3200" b="1" kern="0" spc="90" dirty="0">
                <a:solidFill>
                  <a:schemeClr val="bg1"/>
                </a:solidFill>
                <a:latin typeface="Copperplate" panose="02000504000000020004" pitchFamily="2" charset="77"/>
                <a:ea typeface="Jost*" pitchFamily="34" charset="-122"/>
              </a:rPr>
              <a:t> </a:t>
            </a:r>
          </a:p>
        </p:txBody>
      </p:sp>
      <p:pic>
        <p:nvPicPr>
          <p:cNvPr id="3" name="Object 2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6608" y="1785385"/>
            <a:ext cx="2971057" cy="1209373"/>
          </a:xfrm>
          <a:prstGeom prst="rect">
            <a:avLst/>
          </a:prstGeom>
        </p:spPr>
      </p:pic>
      <p:sp>
        <p:nvSpPr>
          <p:cNvPr id="4" name="Object 3"/>
          <p:cNvSpPr/>
          <p:nvPr/>
        </p:nvSpPr>
        <p:spPr>
          <a:xfrm>
            <a:off x="552312" y="2232829"/>
            <a:ext cx="2513971" cy="257111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ctr">
              <a:lnSpc>
                <a:spcPts val="2093"/>
              </a:lnSpc>
              <a:buNone/>
            </a:pPr>
            <a:r>
              <a:rPr lang="en-US" sz="2400" b="1" kern="0" spc="31" dirty="0">
                <a:solidFill>
                  <a:schemeClr val="bg1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Discovery &amp; Analysis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5" name="Object 4"/>
          <p:cNvSpPr/>
          <p:nvPr/>
        </p:nvSpPr>
        <p:spPr>
          <a:xfrm>
            <a:off x="476132" y="3117391"/>
            <a:ext cx="2799650" cy="2256467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l">
              <a:buNone/>
            </a:pPr>
            <a:r>
              <a:rPr lang="en-US" sz="2000" kern="0" spc="24" dirty="0">
                <a:solidFill>
                  <a:srgbClr val="000000">
                    <a:alpha val="80000"/>
                  </a:srgbClr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Comprehensive assessment of client's business goals, target market, and competitive landscape to identify growth opportunities.</a:t>
            </a:r>
            <a:endParaRPr lang="en-US" sz="2000" dirty="0"/>
          </a:p>
        </p:txBody>
      </p:sp>
      <p:pic>
        <p:nvPicPr>
          <p:cNvPr id="6" name="Object 5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228168" y="1785385"/>
            <a:ext cx="2980580" cy="1209373"/>
          </a:xfrm>
          <a:prstGeom prst="rect">
            <a:avLst/>
          </a:prstGeom>
        </p:spPr>
      </p:pic>
      <p:sp>
        <p:nvSpPr>
          <p:cNvPr id="7" name="Object 6"/>
          <p:cNvSpPr/>
          <p:nvPr/>
        </p:nvSpPr>
        <p:spPr>
          <a:xfrm>
            <a:off x="3613834" y="2232829"/>
            <a:ext cx="2199725" cy="257111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ctr">
              <a:lnSpc>
                <a:spcPts val="2093"/>
              </a:lnSpc>
              <a:buNone/>
            </a:pPr>
            <a:r>
              <a:rPr lang="en-US" sz="2400" b="1" kern="0" spc="31" dirty="0">
                <a:solidFill>
                  <a:schemeClr val="bg1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Strategic Planning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8" name="Object 7"/>
          <p:cNvSpPr/>
          <p:nvPr/>
        </p:nvSpPr>
        <p:spPr>
          <a:xfrm>
            <a:off x="3523369" y="3117391"/>
            <a:ext cx="2513971" cy="2017316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l">
              <a:buNone/>
            </a:pPr>
            <a:r>
              <a:rPr lang="en-US" sz="2000" kern="0" spc="24" dirty="0">
                <a:solidFill>
                  <a:srgbClr val="000000">
                    <a:alpha val="80000"/>
                  </a:srgbClr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Developing a tailored roadmap and actionable strategies aligned with the client's growth objectives, leveraging data-driven insights.</a:t>
            </a:r>
            <a:endParaRPr lang="en-US" sz="2000" dirty="0"/>
          </a:p>
        </p:txBody>
      </p:sp>
      <p:pic>
        <p:nvPicPr>
          <p:cNvPr id="9" name="Object 8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989727" y="1785385"/>
            <a:ext cx="2980580" cy="1209373"/>
          </a:xfrm>
          <a:prstGeom prst="rect">
            <a:avLst/>
          </a:prstGeom>
        </p:spPr>
      </p:pic>
      <p:sp>
        <p:nvSpPr>
          <p:cNvPr id="10" name="Object 9"/>
          <p:cNvSpPr/>
          <p:nvPr/>
        </p:nvSpPr>
        <p:spPr>
          <a:xfrm>
            <a:off x="6375393" y="2104273"/>
            <a:ext cx="2375894" cy="514221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ctr">
              <a:lnSpc>
                <a:spcPts val="2093"/>
              </a:lnSpc>
              <a:buNone/>
            </a:pPr>
            <a:r>
              <a:rPr lang="en-US" sz="2400" b="1" kern="0" spc="31" dirty="0">
                <a:solidFill>
                  <a:schemeClr val="bg1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Implementation &amp; Execution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1" name="Object 10"/>
          <p:cNvSpPr/>
          <p:nvPr/>
        </p:nvSpPr>
        <p:spPr>
          <a:xfrm>
            <a:off x="6284928" y="3117391"/>
            <a:ext cx="2513971" cy="2256467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l">
              <a:buNone/>
            </a:pPr>
            <a:r>
              <a:rPr lang="en-US" sz="2000" kern="0" spc="24" dirty="0">
                <a:solidFill>
                  <a:srgbClr val="000000">
                    <a:alpha val="80000"/>
                  </a:srgbClr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Seamless execution of the growth strategies through effective project management, resource allocation, and continuous monitoring.</a:t>
            </a:r>
            <a:endParaRPr lang="en-US" sz="2000" dirty="0"/>
          </a:p>
        </p:txBody>
      </p:sp>
      <p:pic>
        <p:nvPicPr>
          <p:cNvPr id="12" name="Object 11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751287" y="1785385"/>
            <a:ext cx="2980580" cy="1209373"/>
          </a:xfrm>
          <a:prstGeom prst="rect">
            <a:avLst/>
          </a:prstGeom>
        </p:spPr>
      </p:pic>
      <p:sp>
        <p:nvSpPr>
          <p:cNvPr id="13" name="Object 12"/>
          <p:cNvSpPr/>
          <p:nvPr/>
        </p:nvSpPr>
        <p:spPr>
          <a:xfrm>
            <a:off x="9136953" y="2104273"/>
            <a:ext cx="2199725" cy="514221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ctr">
              <a:lnSpc>
                <a:spcPts val="2093"/>
              </a:lnSpc>
              <a:buNone/>
            </a:pPr>
            <a:r>
              <a:rPr lang="en-US" sz="2400" kern="0" spc="31" dirty="0">
                <a:solidFill>
                  <a:srgbClr val="FFFFFF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Optimization &amp; Reporting</a:t>
            </a:r>
            <a:endParaRPr lang="en-US" sz="2400" dirty="0"/>
          </a:p>
        </p:txBody>
      </p:sp>
      <p:sp>
        <p:nvSpPr>
          <p:cNvPr id="14" name="Object 13"/>
          <p:cNvSpPr/>
          <p:nvPr/>
        </p:nvSpPr>
        <p:spPr>
          <a:xfrm>
            <a:off x="9046488" y="3117391"/>
            <a:ext cx="2513971" cy="2256467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l">
              <a:buNone/>
            </a:pPr>
            <a:r>
              <a:rPr lang="en-US" sz="2000" kern="0" spc="24" dirty="0">
                <a:solidFill>
                  <a:srgbClr val="000000">
                    <a:alpha val="80000"/>
                  </a:srgbClr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Measuring and analyzing key performance indicators, iterating strategies for continuous improvement, and providing detailed reports on outcomes.</a:t>
            </a:r>
            <a:endParaRPr lang="en-US" sz="2000" dirty="0"/>
          </a:p>
        </p:txBody>
      </p:sp>
      <p:pic>
        <p:nvPicPr>
          <p:cNvPr id="15" name="Picture 2">
            <a:extLst>
              <a:ext uri="{FF2B5EF4-FFF2-40B4-BE49-F238E27FC236}">
                <a16:creationId xmlns:a16="http://schemas.microsoft.com/office/drawing/2014/main" id="{81D82559-7A18-28CC-CB34-D437945484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32533" y="-75632"/>
            <a:ext cx="1631174" cy="931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Object 4">
            <a:extLst>
              <a:ext uri="{FF2B5EF4-FFF2-40B4-BE49-F238E27FC236}">
                <a16:creationId xmlns:a16="http://schemas.microsoft.com/office/drawing/2014/main" id="{FD13A08C-A9A3-AAED-564D-DEDC6656B3CA}"/>
              </a:ext>
            </a:extLst>
          </p:cNvPr>
          <p:cNvSpPr/>
          <p:nvPr/>
        </p:nvSpPr>
        <p:spPr>
          <a:xfrm>
            <a:off x="9899382" y="6417838"/>
            <a:ext cx="2465493" cy="44016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ts val="1010"/>
              </a:lnSpc>
              <a:buNone/>
            </a:pPr>
            <a:r>
              <a:rPr lang="en-US" kern="0" spc="14" dirty="0" err="1">
                <a:solidFill>
                  <a:srgbClr val="000000">
                    <a:alpha val="80000"/>
                  </a:srgbClr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www.fbilindia.in</a:t>
            </a:r>
            <a:r>
              <a:rPr lang="en-US" kern="0" spc="14" dirty="0">
                <a:solidFill>
                  <a:srgbClr val="000000">
                    <a:alpha val="80000"/>
                  </a:srgbClr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.</a:t>
            </a:r>
            <a:endParaRPr lang="en-US" sz="5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643" y="41851"/>
            <a:ext cx="10423517" cy="470213"/>
          </a:xfrm>
          <a:prstGeom prst="rect">
            <a:avLst/>
          </a:prstGeom>
          <a:solidFill>
            <a:srgbClr val="002060"/>
          </a:solidFill>
        </p:spPr>
        <p:txBody>
          <a:bodyPr wrap="square" lIns="0" tIns="0" rIns="0" bIns="0" rtlCol="0" anchor="t"/>
          <a:lstStyle/>
          <a:p>
            <a:pPr algn="l">
              <a:lnSpc>
                <a:spcPts val="3240"/>
              </a:lnSpc>
              <a:buNone/>
            </a:pPr>
            <a:r>
              <a:rPr lang="en-US" sz="3000" b="1" dirty="0">
                <a:solidFill>
                  <a:schemeClr val="bg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Phase 1: Business Diagnostic &amp; </a:t>
            </a:r>
            <a:r>
              <a:rPr lang="en-US" sz="4000" b="1" kern="0" spc="90" dirty="0">
                <a:solidFill>
                  <a:schemeClr val="bg1"/>
                </a:solidFill>
                <a:latin typeface="Copperplate" panose="02000504000000020004" pitchFamily="2" charset="77"/>
                <a:ea typeface="Jost*" pitchFamily="34" charset="-122"/>
              </a:rPr>
              <a:t>Landscape</a:t>
            </a:r>
            <a:r>
              <a:rPr lang="en-US" sz="3000" b="1" dirty="0">
                <a:solidFill>
                  <a:schemeClr val="bg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Mapping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Object 2"/>
          <p:cNvSpPr/>
          <p:nvPr/>
        </p:nvSpPr>
        <p:spPr>
          <a:xfrm>
            <a:off x="405791" y="1209822"/>
            <a:ext cx="5923069" cy="5229183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242900" indent="-242900" algn="l">
              <a:lnSpc>
                <a:spcPts val="2198"/>
              </a:lnSpc>
              <a:buSzPct val="100000"/>
              <a:buChar char="•"/>
            </a:pPr>
            <a:r>
              <a:rPr lang="en-US" sz="2800" kern="0" spc="32" dirty="0">
                <a:solidFill>
                  <a:srgbClr val="0F3332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Current business analysis</a:t>
            </a:r>
          </a:p>
          <a:p>
            <a:pPr lvl="1" algn="l">
              <a:lnSpc>
                <a:spcPts val="1478"/>
              </a:lnSpc>
              <a:spcBef>
                <a:spcPts val="168"/>
              </a:spcBef>
              <a:buNone/>
            </a:pPr>
            <a:r>
              <a:rPr lang="en-US" sz="1400" kern="0" spc="20" dirty="0">
                <a:solidFill>
                  <a:srgbClr val="000000">
                    <a:alpha val="80000"/>
                  </a:srgbClr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Comprehensive evaluation of existing business strategy, operations, value propositions, and market positioning.</a:t>
            </a:r>
          </a:p>
          <a:p>
            <a:pPr marL="242900" indent="-242900" algn="l">
              <a:lnSpc>
                <a:spcPts val="2198"/>
              </a:lnSpc>
              <a:spcBef>
                <a:spcPts val="1689"/>
              </a:spcBef>
              <a:buSzPct val="100000"/>
              <a:buChar char="•"/>
            </a:pPr>
            <a:r>
              <a:rPr lang="en-US" sz="2800" kern="0" spc="32" dirty="0">
                <a:solidFill>
                  <a:srgbClr val="0F3332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Strengths and weaknesses</a:t>
            </a:r>
          </a:p>
          <a:p>
            <a:pPr lvl="1" algn="l">
              <a:lnSpc>
                <a:spcPts val="1478"/>
              </a:lnSpc>
              <a:spcBef>
                <a:spcPts val="168"/>
              </a:spcBef>
              <a:buNone/>
            </a:pPr>
            <a:r>
              <a:rPr lang="en-US" sz="1400" kern="0" spc="20" dirty="0">
                <a:solidFill>
                  <a:srgbClr val="000000">
                    <a:alpha val="80000"/>
                  </a:srgbClr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Identifying core competencies, competitive advantages, and areas for improvement within the organization.</a:t>
            </a:r>
          </a:p>
          <a:p>
            <a:pPr marL="242900" indent="-242900" algn="l">
              <a:lnSpc>
                <a:spcPts val="2198"/>
              </a:lnSpc>
              <a:spcBef>
                <a:spcPts val="1689"/>
              </a:spcBef>
              <a:buSzPct val="100000"/>
              <a:buChar char="•"/>
            </a:pPr>
            <a:r>
              <a:rPr lang="en-US" sz="2800" kern="0" spc="32" dirty="0">
                <a:solidFill>
                  <a:srgbClr val="0F3332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Opportunities and threats</a:t>
            </a:r>
          </a:p>
          <a:p>
            <a:pPr lvl="1" algn="l">
              <a:lnSpc>
                <a:spcPts val="1478"/>
              </a:lnSpc>
              <a:spcBef>
                <a:spcPts val="168"/>
              </a:spcBef>
              <a:buNone/>
            </a:pPr>
            <a:r>
              <a:rPr lang="en-US" sz="1400" kern="0" spc="20" dirty="0">
                <a:solidFill>
                  <a:srgbClr val="000000">
                    <a:alpha val="80000"/>
                  </a:srgbClr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Assessing external factors, market trends, and potential risks or prospects for growth and innovation.</a:t>
            </a:r>
          </a:p>
          <a:p>
            <a:pPr marL="242900" indent="-242900" algn="l">
              <a:lnSpc>
                <a:spcPts val="2198"/>
              </a:lnSpc>
              <a:spcBef>
                <a:spcPts val="1689"/>
              </a:spcBef>
              <a:buSzPct val="100000"/>
              <a:buChar char="•"/>
            </a:pPr>
            <a:r>
              <a:rPr lang="en-US" sz="2800" kern="0" spc="32" dirty="0">
                <a:solidFill>
                  <a:srgbClr val="0F3332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Commercial model review</a:t>
            </a:r>
          </a:p>
          <a:p>
            <a:pPr lvl="1" algn="l">
              <a:lnSpc>
                <a:spcPts val="1478"/>
              </a:lnSpc>
              <a:spcBef>
                <a:spcPts val="168"/>
              </a:spcBef>
              <a:buNone/>
            </a:pPr>
            <a:r>
              <a:rPr lang="en-US" sz="1400" kern="0" spc="20" dirty="0">
                <a:solidFill>
                  <a:srgbClr val="000000">
                    <a:alpha val="80000"/>
                  </a:srgbClr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Examining revenue streams, pricing strategies, and business model viability for optimization and future scalability.</a:t>
            </a:r>
          </a:p>
          <a:p>
            <a:pPr marL="242900" indent="-242900" algn="l">
              <a:lnSpc>
                <a:spcPts val="2198"/>
              </a:lnSpc>
              <a:spcBef>
                <a:spcPts val="1689"/>
              </a:spcBef>
              <a:buSzPct val="100000"/>
              <a:buChar char="•"/>
            </a:pPr>
            <a:r>
              <a:rPr lang="en-US" sz="2800" kern="0" spc="32" dirty="0">
                <a:solidFill>
                  <a:srgbClr val="0F3332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Value chain optimization</a:t>
            </a:r>
          </a:p>
          <a:p>
            <a:pPr lvl="1" algn="l">
              <a:lnSpc>
                <a:spcPts val="1478"/>
              </a:lnSpc>
              <a:spcBef>
                <a:spcPts val="168"/>
              </a:spcBef>
              <a:buNone/>
            </a:pPr>
            <a:r>
              <a:rPr lang="en-US" sz="1400" kern="0" spc="20" dirty="0">
                <a:solidFill>
                  <a:srgbClr val="000000">
                    <a:alpha val="80000"/>
                  </a:srgbClr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Streamlining processes, identifying inefficiencies, and enhancing operational capabilities for improved productivity.</a:t>
            </a:r>
            <a:endParaRPr lang="en-US" sz="3200" dirty="0"/>
          </a:p>
        </p:txBody>
      </p:sp>
      <p:sp>
        <p:nvSpPr>
          <p:cNvPr id="4" name="Object 3"/>
          <p:cNvSpPr/>
          <p:nvPr/>
        </p:nvSpPr>
        <p:spPr>
          <a:xfrm>
            <a:off x="6580350" y="1428214"/>
            <a:ext cx="5446938" cy="4339539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242900" indent="-242900" algn="l">
              <a:lnSpc>
                <a:spcPts val="2198"/>
              </a:lnSpc>
              <a:buSzPct val="100000"/>
              <a:buChar char="•"/>
            </a:pPr>
            <a:r>
              <a:rPr lang="en-US" sz="2800" kern="0" spc="32" dirty="0">
                <a:solidFill>
                  <a:srgbClr val="0F3332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Competitive landscape</a:t>
            </a:r>
          </a:p>
          <a:p>
            <a:pPr lvl="1" algn="l">
              <a:lnSpc>
                <a:spcPts val="1478"/>
              </a:lnSpc>
              <a:spcBef>
                <a:spcPts val="168"/>
              </a:spcBef>
              <a:buNone/>
            </a:pPr>
            <a:r>
              <a:rPr lang="en-US" sz="1400" kern="0" spc="20" dirty="0">
                <a:solidFill>
                  <a:srgbClr val="000000">
                    <a:alpha val="80000"/>
                  </a:srgbClr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Analyzing competitors' offerings, strategies, and market positioning to gain a competitive edge.</a:t>
            </a:r>
          </a:p>
          <a:p>
            <a:pPr marL="242900" indent="-242900" algn="l">
              <a:lnSpc>
                <a:spcPts val="2198"/>
              </a:lnSpc>
              <a:spcBef>
                <a:spcPts val="1689"/>
              </a:spcBef>
              <a:buSzPct val="100000"/>
              <a:buChar char="•"/>
            </a:pPr>
            <a:r>
              <a:rPr lang="en-US" sz="2800" kern="0" spc="32" dirty="0">
                <a:solidFill>
                  <a:srgbClr val="0F3332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Rebranding and repositioning</a:t>
            </a:r>
          </a:p>
          <a:p>
            <a:pPr lvl="1" algn="l">
              <a:lnSpc>
                <a:spcPts val="1478"/>
              </a:lnSpc>
              <a:spcBef>
                <a:spcPts val="168"/>
              </a:spcBef>
              <a:buNone/>
            </a:pPr>
            <a:r>
              <a:rPr lang="en-US" sz="1400" kern="0" spc="20" dirty="0">
                <a:solidFill>
                  <a:srgbClr val="000000">
                    <a:alpha val="80000"/>
                  </a:srgbClr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Evaluating the need for revitalizing the brand identity, messaging, and market positioning for increased relevance and impact.</a:t>
            </a:r>
          </a:p>
          <a:p>
            <a:pPr marL="242900" indent="-242900" algn="l">
              <a:lnSpc>
                <a:spcPts val="2198"/>
              </a:lnSpc>
              <a:spcBef>
                <a:spcPts val="1689"/>
              </a:spcBef>
              <a:buSzPct val="100000"/>
              <a:buChar char="•"/>
            </a:pPr>
            <a:r>
              <a:rPr lang="en-US" sz="2800" kern="0" spc="32" dirty="0">
                <a:solidFill>
                  <a:srgbClr val="0F3332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Market segmentation and targeting</a:t>
            </a:r>
          </a:p>
          <a:p>
            <a:pPr lvl="1" algn="l">
              <a:lnSpc>
                <a:spcPts val="1478"/>
              </a:lnSpc>
              <a:spcBef>
                <a:spcPts val="168"/>
              </a:spcBef>
              <a:buNone/>
            </a:pPr>
            <a:r>
              <a:rPr lang="en-US" sz="1400" kern="0" spc="20" dirty="0">
                <a:solidFill>
                  <a:srgbClr val="000000">
                    <a:alpha val="80000"/>
                  </a:srgbClr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Identifying and prioritizing target customer segments, tailoring value propositions, and aligning marketing efforts accordingly.</a:t>
            </a:r>
          </a:p>
          <a:p>
            <a:pPr marL="242900" indent="-242900" algn="l">
              <a:lnSpc>
                <a:spcPts val="2198"/>
              </a:lnSpc>
              <a:spcBef>
                <a:spcPts val="1689"/>
              </a:spcBef>
              <a:buSzPct val="100000"/>
              <a:buChar char="•"/>
            </a:pPr>
            <a:r>
              <a:rPr lang="en-US" sz="2800" kern="0" spc="32" dirty="0">
                <a:solidFill>
                  <a:srgbClr val="0F3332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Marketing strategy refinement</a:t>
            </a:r>
          </a:p>
          <a:p>
            <a:pPr lvl="1" algn="l">
              <a:lnSpc>
                <a:spcPts val="1478"/>
              </a:lnSpc>
              <a:spcBef>
                <a:spcPts val="168"/>
              </a:spcBef>
              <a:buNone/>
            </a:pPr>
            <a:r>
              <a:rPr lang="en-US" sz="1400" kern="0" spc="20" dirty="0">
                <a:solidFill>
                  <a:srgbClr val="000000">
                    <a:alpha val="80000"/>
                  </a:srgbClr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Developing robust marketing plans, channels, and tactics to effectively reach and engage target audiences.</a:t>
            </a:r>
            <a:endParaRPr lang="en-US" sz="3200" dirty="0"/>
          </a:p>
        </p:txBody>
      </p:sp>
      <p:sp>
        <p:nvSpPr>
          <p:cNvPr id="5" name="Object 4"/>
          <p:cNvSpPr/>
          <p:nvPr/>
        </p:nvSpPr>
        <p:spPr>
          <a:xfrm>
            <a:off x="9471110" y="6417839"/>
            <a:ext cx="2465493" cy="44016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ts val="1010"/>
              </a:lnSpc>
              <a:buNone/>
            </a:pPr>
            <a:r>
              <a:rPr lang="en-US" kern="0" spc="14" dirty="0" err="1">
                <a:solidFill>
                  <a:srgbClr val="000000">
                    <a:alpha val="80000"/>
                  </a:srgbClr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www.fbilindia.in</a:t>
            </a:r>
            <a:r>
              <a:rPr lang="en-US" kern="0" spc="14" dirty="0">
                <a:solidFill>
                  <a:srgbClr val="000000">
                    <a:alpha val="80000"/>
                  </a:srgbClr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.</a:t>
            </a:r>
            <a:endParaRPr lang="en-US" sz="5400" dirty="0"/>
          </a:p>
        </p:txBody>
      </p:sp>
      <p:sp>
        <p:nvSpPr>
          <p:cNvPr id="6" name="Object 5"/>
          <p:cNvSpPr/>
          <p:nvPr/>
        </p:nvSpPr>
        <p:spPr>
          <a:xfrm>
            <a:off x="11874706" y="6491450"/>
            <a:ext cx="123794" cy="209498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25" name="Slide Number Placeholder 24"/>
          <p:cNvSpPr>
            <a:spLocks noGrp="1"/>
          </p:cNvSpPr>
          <p:nvPr>
            <p:ph type="sldNum" sz="quarter" idx="4294967295"/>
          </p:nvPr>
        </p:nvSpPr>
        <p:spPr>
          <a:xfrm>
            <a:off x="11826240" y="651510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100"/>
            </a:lvl1pPr>
          </a:lstStyle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398BA72E-F33D-C6E4-957E-22695369D2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9336" y="42899"/>
            <a:ext cx="1834371" cy="10473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36754"/>
            <a:ext cx="10569809" cy="818945"/>
          </a:xfrm>
          <a:prstGeom prst="rect">
            <a:avLst/>
          </a:prstGeom>
          <a:solidFill>
            <a:srgbClr val="002060"/>
          </a:solidFill>
        </p:spPr>
        <p:txBody>
          <a:bodyPr wrap="square" lIns="0" tIns="0" rIns="0" bIns="0" rtlCol="0" anchor="t"/>
          <a:lstStyle/>
          <a:p>
            <a:pPr>
              <a:lnSpc>
                <a:spcPts val="3240"/>
              </a:lnSpc>
            </a:pPr>
            <a:r>
              <a:rPr lang="en-US" sz="2800" b="1" dirty="0">
                <a:solidFill>
                  <a:schemeClr val="bg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Phase 2: Creating Win-Win Business Models &amp; Channel Architecture</a:t>
            </a:r>
          </a:p>
        </p:txBody>
      </p:sp>
      <p:sp>
        <p:nvSpPr>
          <p:cNvPr id="3" name="Object 2"/>
          <p:cNvSpPr/>
          <p:nvPr/>
        </p:nvSpPr>
        <p:spPr>
          <a:xfrm>
            <a:off x="495063" y="1676401"/>
            <a:ext cx="5446938" cy="4605866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242900" indent="-242900" algn="l">
              <a:lnSpc>
                <a:spcPts val="3140"/>
              </a:lnSpc>
              <a:buSzPct val="100000"/>
              <a:buChar char="•"/>
            </a:pPr>
            <a:r>
              <a:rPr lang="en-US" sz="2800" kern="0" spc="46" dirty="0">
                <a:latin typeface="Lato" pitchFamily="34" charset="0"/>
                <a:ea typeface="Lato" pitchFamily="34" charset="-122"/>
                <a:cs typeface="Lato" pitchFamily="34" charset="-120"/>
              </a:rPr>
              <a:t>Finalize business model</a:t>
            </a:r>
          </a:p>
          <a:p>
            <a:pPr lvl="1" algn="l">
              <a:lnSpc>
                <a:spcPts val="2111"/>
              </a:lnSpc>
              <a:spcBef>
                <a:spcPts val="240"/>
              </a:spcBef>
              <a:buNone/>
            </a:pPr>
            <a:r>
              <a:rPr lang="en-US" kern="0" spc="29" dirty="0">
                <a:latin typeface="Lato" pitchFamily="34" charset="0"/>
                <a:ea typeface="Lato" pitchFamily="34" charset="-122"/>
                <a:cs typeface="Lato" pitchFamily="34" charset="-120"/>
              </a:rPr>
              <a:t>Define revenue streams, cost structures, and value propositions for stakeholders.</a:t>
            </a:r>
          </a:p>
          <a:p>
            <a:pPr marL="242900" indent="-242900" algn="l">
              <a:lnSpc>
                <a:spcPts val="3140"/>
              </a:lnSpc>
              <a:spcBef>
                <a:spcPts val="2413"/>
              </a:spcBef>
              <a:buSzPct val="100000"/>
              <a:buChar char="•"/>
            </a:pPr>
            <a:r>
              <a:rPr lang="en-US" sz="2800" kern="0" spc="46" dirty="0">
                <a:latin typeface="Lato" pitchFamily="34" charset="0"/>
                <a:ea typeface="Lato" pitchFamily="34" charset="-122"/>
                <a:cs typeface="Lato" pitchFamily="34" charset="-120"/>
              </a:rPr>
              <a:t>Channel architecture design</a:t>
            </a:r>
          </a:p>
          <a:p>
            <a:pPr lvl="1" algn="l">
              <a:lnSpc>
                <a:spcPts val="2111"/>
              </a:lnSpc>
              <a:spcBef>
                <a:spcPts val="240"/>
              </a:spcBef>
              <a:buNone/>
            </a:pPr>
            <a:r>
              <a:rPr lang="en-US" kern="0" spc="29" dirty="0">
                <a:latin typeface="Lato" pitchFamily="34" charset="0"/>
                <a:ea typeface="Lato" pitchFamily="34" charset="-122"/>
                <a:cs typeface="Lato" pitchFamily="34" charset="-120"/>
              </a:rPr>
              <a:t>Establish a robust network of partners, suppliers, and distribution channels.</a:t>
            </a:r>
          </a:p>
          <a:p>
            <a:pPr marL="242900" indent="-242900" algn="l">
              <a:lnSpc>
                <a:spcPts val="3140"/>
              </a:lnSpc>
              <a:spcBef>
                <a:spcPts val="2413"/>
              </a:spcBef>
              <a:buSzPct val="100000"/>
              <a:buChar char="•"/>
            </a:pPr>
            <a:r>
              <a:rPr lang="en-US" sz="2800" kern="0" spc="46" dirty="0">
                <a:latin typeface="Lato" pitchFamily="34" charset="0"/>
                <a:ea typeface="Lato" pitchFamily="34" charset="-122"/>
                <a:cs typeface="Lato" pitchFamily="34" charset="-120"/>
              </a:rPr>
              <a:t>Service design and delivery channels</a:t>
            </a:r>
          </a:p>
          <a:p>
            <a:pPr lvl="1" algn="l">
              <a:lnSpc>
                <a:spcPts val="2111"/>
              </a:lnSpc>
              <a:spcBef>
                <a:spcPts val="240"/>
              </a:spcBef>
              <a:buNone/>
            </a:pPr>
            <a:r>
              <a:rPr lang="en-US" kern="0" spc="29" dirty="0">
                <a:latin typeface="Lato" pitchFamily="34" charset="0"/>
                <a:ea typeface="Lato" pitchFamily="34" charset="-122"/>
                <a:cs typeface="Lato" pitchFamily="34" charset="-120"/>
              </a:rPr>
              <a:t>Develop customer-centric services and identify optimal delivery channels.</a:t>
            </a:r>
            <a:endParaRPr lang="en-US" sz="2400" dirty="0"/>
          </a:p>
        </p:txBody>
      </p:sp>
      <p:sp>
        <p:nvSpPr>
          <p:cNvPr id="4" name="Object 3"/>
          <p:cNvSpPr/>
          <p:nvPr/>
        </p:nvSpPr>
        <p:spPr>
          <a:xfrm>
            <a:off x="6284928" y="1471979"/>
            <a:ext cx="5446938" cy="3879723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242900" indent="-242900" algn="l">
              <a:lnSpc>
                <a:spcPts val="3140"/>
              </a:lnSpc>
              <a:buSzPct val="100000"/>
              <a:buChar char="•"/>
            </a:pPr>
            <a:r>
              <a:rPr lang="en-US" sz="2800" kern="0" spc="46" dirty="0">
                <a:latin typeface="Lato" pitchFamily="34" charset="0"/>
                <a:ea typeface="Lato" pitchFamily="34" charset="-122"/>
                <a:cs typeface="Lato" pitchFamily="34" charset="-120"/>
              </a:rPr>
              <a:t>Critical enablers and technology solutions</a:t>
            </a:r>
          </a:p>
          <a:p>
            <a:pPr lvl="1" algn="l">
              <a:lnSpc>
                <a:spcPts val="2111"/>
              </a:lnSpc>
              <a:spcBef>
                <a:spcPts val="240"/>
              </a:spcBef>
              <a:buNone/>
            </a:pPr>
            <a:r>
              <a:rPr lang="en-US" kern="0" spc="29" dirty="0">
                <a:latin typeface="Lato" pitchFamily="34" charset="0"/>
                <a:ea typeface="Lato" pitchFamily="34" charset="-122"/>
                <a:cs typeface="Lato" pitchFamily="34" charset="-120"/>
              </a:rPr>
              <a:t>Identify key enablers, such as resources and technology, to support operations.</a:t>
            </a:r>
          </a:p>
          <a:p>
            <a:pPr marL="242900" indent="-242900" algn="l">
              <a:lnSpc>
                <a:spcPts val="3140"/>
              </a:lnSpc>
              <a:spcBef>
                <a:spcPts val="2413"/>
              </a:spcBef>
              <a:buSzPct val="100000"/>
              <a:buChar char="•"/>
            </a:pPr>
            <a:r>
              <a:rPr lang="en-US" sz="2800" kern="0" spc="46" dirty="0">
                <a:latin typeface="Lato" pitchFamily="34" charset="0"/>
                <a:ea typeface="Lato" pitchFamily="34" charset="-122"/>
                <a:cs typeface="Lato" pitchFamily="34" charset="-120"/>
              </a:rPr>
              <a:t>Define roles and </a:t>
            </a:r>
            <a:r>
              <a:rPr lang="en-US" sz="3200" kern="0" spc="46" dirty="0">
                <a:latin typeface="Lato" pitchFamily="34" charset="0"/>
                <a:ea typeface="Lato" pitchFamily="34" charset="-122"/>
                <a:cs typeface="Lato" pitchFamily="34" charset="-120"/>
              </a:rPr>
              <a:t>responsibilities</a:t>
            </a:r>
            <a:endParaRPr lang="en-US" sz="2800" kern="0" spc="46" dirty="0">
              <a:latin typeface="Lato" pitchFamily="34" charset="0"/>
              <a:ea typeface="Lato" pitchFamily="34" charset="-122"/>
              <a:cs typeface="Lato" pitchFamily="34" charset="-120"/>
            </a:endParaRPr>
          </a:p>
          <a:p>
            <a:pPr lvl="1" algn="l">
              <a:lnSpc>
                <a:spcPts val="2111"/>
              </a:lnSpc>
              <a:spcBef>
                <a:spcPts val="240"/>
              </a:spcBef>
              <a:buNone/>
            </a:pPr>
            <a:r>
              <a:rPr lang="en-US" kern="0" spc="29" dirty="0">
                <a:latin typeface="Lato" pitchFamily="34" charset="0"/>
                <a:ea typeface="Lato" pitchFamily="34" charset="-122"/>
                <a:cs typeface="Lato" pitchFamily="34" charset="-120"/>
              </a:rPr>
              <a:t>Clearly delineate roles and responsibilities for stakeholders and partners.</a:t>
            </a:r>
          </a:p>
          <a:p>
            <a:pPr marL="242900" indent="-242900" algn="l">
              <a:lnSpc>
                <a:spcPts val="3140"/>
              </a:lnSpc>
              <a:spcBef>
                <a:spcPts val="2413"/>
              </a:spcBef>
              <a:buSzPct val="100000"/>
              <a:buChar char="•"/>
            </a:pPr>
            <a:r>
              <a:rPr lang="en-US" sz="2800" kern="0" spc="46" dirty="0">
                <a:latin typeface="Lato" pitchFamily="34" charset="0"/>
                <a:ea typeface="Lato" pitchFamily="34" charset="-122"/>
                <a:cs typeface="Lato" pitchFamily="34" charset="-120"/>
              </a:rPr>
              <a:t>Legal and commercial models</a:t>
            </a:r>
          </a:p>
          <a:p>
            <a:pPr marL="485800" lvl="1" indent="-242900" algn="l">
              <a:lnSpc>
                <a:spcPts val="2111"/>
              </a:lnSpc>
              <a:spcBef>
                <a:spcPts val="240"/>
              </a:spcBef>
              <a:buSzPct val="100000"/>
              <a:buChar char="•"/>
            </a:pPr>
            <a:r>
              <a:rPr lang="en-US" kern="0" spc="29" dirty="0">
                <a:latin typeface="Lato" pitchFamily="34" charset="0"/>
                <a:ea typeface="Lato" pitchFamily="34" charset="-122"/>
                <a:cs typeface="Lato" pitchFamily="34" charset="-120"/>
              </a:rPr>
              <a:t>Establish legal frameworks and commercial models for engaging channel partners.</a:t>
            </a:r>
            <a:endParaRPr lang="en-US" sz="2400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47FB7D1F-F944-F3E5-99F5-718FA8BC3D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32533" y="-75632"/>
            <a:ext cx="1631174" cy="931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Object 4">
            <a:extLst>
              <a:ext uri="{FF2B5EF4-FFF2-40B4-BE49-F238E27FC236}">
                <a16:creationId xmlns:a16="http://schemas.microsoft.com/office/drawing/2014/main" id="{E6C40F2D-3DE1-F348-2EB7-69FED90B09FE}"/>
              </a:ext>
            </a:extLst>
          </p:cNvPr>
          <p:cNvSpPr/>
          <p:nvPr/>
        </p:nvSpPr>
        <p:spPr>
          <a:xfrm>
            <a:off x="9899382" y="6417838"/>
            <a:ext cx="2465493" cy="44016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ts val="1010"/>
              </a:lnSpc>
              <a:buNone/>
            </a:pPr>
            <a:r>
              <a:rPr lang="en-US" kern="0" spc="14" dirty="0" err="1">
                <a:solidFill>
                  <a:srgbClr val="000000">
                    <a:alpha val="80000"/>
                  </a:srgbClr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www.fbilindia.in</a:t>
            </a:r>
            <a:r>
              <a:rPr lang="en-US" kern="0" spc="14" dirty="0">
                <a:solidFill>
                  <a:srgbClr val="000000">
                    <a:alpha val="80000"/>
                  </a:srgbClr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.</a:t>
            </a:r>
            <a:endParaRPr lang="en-US" sz="5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-27719" y="46409"/>
            <a:ext cx="10578914" cy="931331"/>
          </a:xfrm>
          <a:prstGeom prst="rect">
            <a:avLst/>
          </a:prstGeom>
          <a:solidFill>
            <a:srgbClr val="002060"/>
          </a:solidFill>
        </p:spPr>
        <p:txBody>
          <a:bodyPr wrap="square" lIns="0" tIns="0" rIns="0" bIns="0" rtlCol="0" anchor="t"/>
          <a:lstStyle/>
          <a:p>
            <a:pPr algn="l">
              <a:lnSpc>
                <a:spcPts val="3240"/>
              </a:lnSpc>
              <a:buNone/>
            </a:pPr>
            <a:endParaRPr lang="en-US" sz="3600" b="1" dirty="0">
              <a:solidFill>
                <a:schemeClr val="bg1"/>
              </a:solidFill>
              <a:latin typeface="Roboto" pitchFamily="34" charset="0"/>
              <a:ea typeface="Roboto" pitchFamily="34" charset="-122"/>
              <a:cs typeface="Roboto" pitchFamily="34" charset="-120"/>
            </a:endParaRPr>
          </a:p>
          <a:p>
            <a:pPr algn="l">
              <a:lnSpc>
                <a:spcPts val="3240"/>
              </a:lnSpc>
              <a:buNone/>
            </a:pPr>
            <a:r>
              <a:rPr lang="en-US" sz="3600" b="1" dirty="0">
                <a:solidFill>
                  <a:schemeClr val="bg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Phase 3: Roll-Out of Business </a:t>
            </a:r>
            <a:r>
              <a:rPr lang="en-US" sz="3600" b="1" kern="0" spc="90" dirty="0">
                <a:solidFill>
                  <a:schemeClr val="bg1"/>
                </a:solidFill>
                <a:latin typeface="Copperplate" panose="02000504000000020004" pitchFamily="2" charset="77"/>
                <a:ea typeface="Jost*" pitchFamily="34" charset="-122"/>
              </a:rPr>
              <a:t>Initiatives</a:t>
            </a:r>
          </a:p>
        </p:txBody>
      </p:sp>
      <p:sp>
        <p:nvSpPr>
          <p:cNvPr id="3" name="Object 2"/>
          <p:cNvSpPr/>
          <p:nvPr/>
        </p:nvSpPr>
        <p:spPr>
          <a:xfrm>
            <a:off x="562796" y="1309098"/>
            <a:ext cx="5446938" cy="4270151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242900" indent="-242900" algn="l">
              <a:lnSpc>
                <a:spcPts val="3140"/>
              </a:lnSpc>
              <a:buSzPct val="100000"/>
              <a:buChar char="•"/>
            </a:pPr>
            <a:r>
              <a:rPr lang="en-US" sz="2800" kern="0" spc="46" dirty="0">
                <a:solidFill>
                  <a:srgbClr val="0F3332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Target Customer Profiling</a:t>
            </a:r>
          </a:p>
          <a:p>
            <a:pPr lvl="1" algn="l">
              <a:lnSpc>
                <a:spcPts val="2111"/>
              </a:lnSpc>
              <a:spcBef>
                <a:spcPts val="240"/>
              </a:spcBef>
              <a:buNone/>
            </a:pPr>
            <a:r>
              <a:rPr lang="en-US" kern="0" spc="29" dirty="0">
                <a:solidFill>
                  <a:srgbClr val="000000">
                    <a:alpha val="80000"/>
                  </a:srgbClr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Conduct market research to identify key demographics, psychographics, and buying behaviors.</a:t>
            </a:r>
          </a:p>
          <a:p>
            <a:pPr marL="242900" indent="-242900" algn="l">
              <a:lnSpc>
                <a:spcPts val="3140"/>
              </a:lnSpc>
              <a:spcBef>
                <a:spcPts val="2413"/>
              </a:spcBef>
              <a:buSzPct val="100000"/>
              <a:buChar char="•"/>
            </a:pPr>
            <a:r>
              <a:rPr lang="en-US" sz="2800" kern="0" spc="46" dirty="0">
                <a:solidFill>
                  <a:srgbClr val="0F3332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Develop Integrated Marketing Strategy</a:t>
            </a:r>
          </a:p>
          <a:p>
            <a:pPr lvl="1" algn="l">
              <a:lnSpc>
                <a:spcPts val="2111"/>
              </a:lnSpc>
              <a:spcBef>
                <a:spcPts val="240"/>
              </a:spcBef>
              <a:buNone/>
            </a:pPr>
            <a:r>
              <a:rPr lang="en-US" kern="0" spc="29" dirty="0">
                <a:solidFill>
                  <a:srgbClr val="000000">
                    <a:alpha val="80000"/>
                  </a:srgbClr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Craft a comprehensive plan encompassing digital, traditional, and experiential marketing channels.</a:t>
            </a:r>
          </a:p>
          <a:p>
            <a:pPr marL="242900" indent="-242900" algn="l">
              <a:lnSpc>
                <a:spcPts val="3140"/>
              </a:lnSpc>
              <a:spcBef>
                <a:spcPts val="2413"/>
              </a:spcBef>
              <a:buSzPct val="100000"/>
              <a:buChar char="•"/>
            </a:pPr>
            <a:r>
              <a:rPr lang="en-US" sz="2800" kern="0" spc="46" dirty="0">
                <a:solidFill>
                  <a:srgbClr val="0F3332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Establish Channel Partner Network</a:t>
            </a:r>
          </a:p>
          <a:p>
            <a:pPr lvl="1" algn="l">
              <a:lnSpc>
                <a:spcPts val="2111"/>
              </a:lnSpc>
              <a:spcBef>
                <a:spcPts val="240"/>
              </a:spcBef>
              <a:buNone/>
            </a:pPr>
            <a:r>
              <a:rPr lang="en-US" kern="0" spc="29" dirty="0">
                <a:solidFill>
                  <a:srgbClr val="000000">
                    <a:alpha val="80000"/>
                  </a:srgbClr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Identify and onboard strategic partners to expand reach and enhance customer experience.</a:t>
            </a:r>
            <a:endParaRPr lang="en-US" sz="2400" dirty="0"/>
          </a:p>
        </p:txBody>
      </p:sp>
      <p:sp>
        <p:nvSpPr>
          <p:cNvPr id="4" name="Object 3"/>
          <p:cNvSpPr/>
          <p:nvPr/>
        </p:nvSpPr>
        <p:spPr>
          <a:xfrm>
            <a:off x="6284928" y="1326032"/>
            <a:ext cx="5446938" cy="4146357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242900" indent="-242900" algn="l">
              <a:lnSpc>
                <a:spcPts val="3140"/>
              </a:lnSpc>
              <a:buSzPct val="100000"/>
              <a:buChar char="•"/>
            </a:pPr>
            <a:r>
              <a:rPr lang="en-US" sz="2800" kern="0" spc="46" dirty="0">
                <a:solidFill>
                  <a:srgbClr val="0F3332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Implement Omnichannel Architecture</a:t>
            </a:r>
          </a:p>
          <a:p>
            <a:pPr lvl="1" algn="l">
              <a:lnSpc>
                <a:spcPts val="2111"/>
              </a:lnSpc>
              <a:spcBef>
                <a:spcPts val="240"/>
              </a:spcBef>
              <a:buNone/>
            </a:pPr>
            <a:r>
              <a:rPr lang="en-US" kern="0" spc="29" dirty="0">
                <a:solidFill>
                  <a:srgbClr val="000000">
                    <a:alpha val="80000"/>
                  </a:srgbClr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Build a cohesive channel ecosystem, ensuring seamless integration across all touchpoints.</a:t>
            </a:r>
          </a:p>
          <a:p>
            <a:pPr marL="242900" indent="-242900" algn="l">
              <a:lnSpc>
                <a:spcPts val="3140"/>
              </a:lnSpc>
              <a:spcBef>
                <a:spcPts val="2413"/>
              </a:spcBef>
              <a:buSzPct val="100000"/>
              <a:buChar char="•"/>
            </a:pPr>
            <a:r>
              <a:rPr lang="en-US" sz="2800" kern="0" spc="46" dirty="0">
                <a:solidFill>
                  <a:srgbClr val="0F3332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Launch Digital Initiatives</a:t>
            </a:r>
          </a:p>
          <a:p>
            <a:pPr lvl="1" algn="l">
              <a:lnSpc>
                <a:spcPts val="2111"/>
              </a:lnSpc>
              <a:spcBef>
                <a:spcPts val="240"/>
              </a:spcBef>
              <a:buNone/>
            </a:pPr>
            <a:r>
              <a:rPr lang="en-US" kern="0" spc="29" dirty="0">
                <a:solidFill>
                  <a:srgbClr val="000000">
                    <a:alpha val="80000"/>
                  </a:srgbClr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Leverage cutting-edge digital technologies to drive engagement, conversion, and retention.</a:t>
            </a:r>
          </a:p>
          <a:p>
            <a:pPr marL="242900" indent="-242900" algn="l">
              <a:lnSpc>
                <a:spcPts val="3140"/>
              </a:lnSpc>
              <a:spcBef>
                <a:spcPts val="2413"/>
              </a:spcBef>
              <a:buSzPct val="100000"/>
              <a:buChar char="•"/>
            </a:pPr>
            <a:r>
              <a:rPr lang="en-US" sz="2800" kern="0" spc="46" dirty="0">
                <a:solidFill>
                  <a:srgbClr val="0F3332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Implement E-Commerce Systems</a:t>
            </a:r>
          </a:p>
          <a:p>
            <a:pPr lvl="1" algn="l">
              <a:lnSpc>
                <a:spcPts val="2111"/>
              </a:lnSpc>
              <a:spcBef>
                <a:spcPts val="240"/>
              </a:spcBef>
              <a:buNone/>
            </a:pPr>
            <a:r>
              <a:rPr lang="en-US" kern="0" spc="29" dirty="0">
                <a:solidFill>
                  <a:srgbClr val="000000">
                    <a:alpha val="80000"/>
                  </a:srgbClr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Develop robust e-commerce platforms to facilitate seamless online transactions and enhance customer convenience.</a:t>
            </a:r>
            <a:endParaRPr lang="en-US" sz="2400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88836957-8DF0-5DC2-5492-5821451BC5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32533" y="-75632"/>
            <a:ext cx="1631174" cy="931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Object 4">
            <a:extLst>
              <a:ext uri="{FF2B5EF4-FFF2-40B4-BE49-F238E27FC236}">
                <a16:creationId xmlns:a16="http://schemas.microsoft.com/office/drawing/2014/main" id="{FB9D6852-E07E-F632-B97D-355652BECAF2}"/>
              </a:ext>
            </a:extLst>
          </p:cNvPr>
          <p:cNvSpPr/>
          <p:nvPr/>
        </p:nvSpPr>
        <p:spPr>
          <a:xfrm>
            <a:off x="9899382" y="6417838"/>
            <a:ext cx="2465493" cy="44016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ts val="1010"/>
              </a:lnSpc>
              <a:buNone/>
            </a:pPr>
            <a:r>
              <a:rPr lang="en-US" kern="0" spc="14" dirty="0" err="1">
                <a:solidFill>
                  <a:srgbClr val="000000">
                    <a:alpha val="80000"/>
                  </a:srgbClr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www.fbilindia.in</a:t>
            </a:r>
            <a:r>
              <a:rPr lang="en-US" kern="0" spc="14" dirty="0">
                <a:solidFill>
                  <a:srgbClr val="000000">
                    <a:alpha val="80000"/>
                  </a:srgbClr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.</a:t>
            </a:r>
            <a:endParaRPr lang="en-US" sz="5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28293" y="0"/>
            <a:ext cx="10504240" cy="817124"/>
          </a:xfrm>
          <a:prstGeom prst="rect">
            <a:avLst/>
          </a:prstGeom>
          <a:solidFill>
            <a:srgbClr val="002060"/>
          </a:solidFill>
        </p:spPr>
        <p:txBody>
          <a:bodyPr wrap="square" lIns="0" tIns="0" rIns="0" bIns="0" rtlCol="0" anchor="t"/>
          <a:lstStyle/>
          <a:p>
            <a:pPr>
              <a:lnSpc>
                <a:spcPts val="3240"/>
              </a:lnSpc>
            </a:pPr>
            <a:endParaRPr lang="en-US" sz="3600" b="1" dirty="0">
              <a:solidFill>
                <a:schemeClr val="bg1"/>
              </a:solidFill>
              <a:latin typeface="Roboto" pitchFamily="34" charset="0"/>
              <a:ea typeface="Roboto" pitchFamily="34" charset="-122"/>
              <a:cs typeface="Roboto" pitchFamily="34" charset="-120"/>
            </a:endParaRPr>
          </a:p>
          <a:p>
            <a:pPr>
              <a:lnSpc>
                <a:spcPts val="3240"/>
              </a:lnSpc>
            </a:pPr>
            <a:r>
              <a:rPr lang="en-US" sz="3600" b="1" dirty="0">
                <a:solidFill>
                  <a:schemeClr val="bg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Phase 4: Continual Support &amp; Refinement</a:t>
            </a:r>
          </a:p>
        </p:txBody>
      </p:sp>
      <p:sp>
        <p:nvSpPr>
          <p:cNvPr id="3" name="Object 2"/>
          <p:cNvSpPr/>
          <p:nvPr/>
        </p:nvSpPr>
        <p:spPr>
          <a:xfrm>
            <a:off x="427330" y="1487450"/>
            <a:ext cx="5446938" cy="3281732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242900" indent="-242900" algn="l">
              <a:lnSpc>
                <a:spcPts val="2983"/>
              </a:lnSpc>
              <a:buSzPct val="100000"/>
              <a:buChar char="•"/>
            </a:pPr>
            <a:r>
              <a:rPr lang="en-US" sz="3200" kern="0" spc="43" dirty="0">
                <a:solidFill>
                  <a:srgbClr val="0F3332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Operational Issue Resolution</a:t>
            </a:r>
          </a:p>
          <a:p>
            <a:pPr lvl="1" algn="l">
              <a:lnSpc>
                <a:spcPts val="2006"/>
              </a:lnSpc>
              <a:spcBef>
                <a:spcPts val="228"/>
              </a:spcBef>
              <a:buNone/>
            </a:pPr>
            <a:r>
              <a:rPr lang="en-US" kern="0" spc="28" dirty="0">
                <a:solidFill>
                  <a:srgbClr val="000000">
                    <a:alpha val="80000"/>
                  </a:srgbClr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Implement streamlined procedures to address operational inefficiencies and bottlenecks.</a:t>
            </a:r>
          </a:p>
          <a:p>
            <a:pPr marL="242900" indent="-242900" algn="l">
              <a:lnSpc>
                <a:spcPts val="2983"/>
              </a:lnSpc>
              <a:spcBef>
                <a:spcPts val="2292"/>
              </a:spcBef>
              <a:buSzPct val="100000"/>
              <a:buChar char="•"/>
            </a:pPr>
            <a:r>
              <a:rPr lang="en-US" sz="3200" kern="0" spc="43" dirty="0">
                <a:solidFill>
                  <a:srgbClr val="0F3332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Service Optimization</a:t>
            </a:r>
          </a:p>
          <a:p>
            <a:pPr lvl="1" algn="l">
              <a:lnSpc>
                <a:spcPts val="2006"/>
              </a:lnSpc>
              <a:spcBef>
                <a:spcPts val="228"/>
              </a:spcBef>
              <a:buNone/>
            </a:pPr>
            <a:r>
              <a:rPr lang="en-US" kern="0" spc="28" dirty="0">
                <a:solidFill>
                  <a:srgbClr val="000000">
                    <a:alpha val="80000"/>
                  </a:srgbClr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Continuously gather customer feedback and refine services to enhance satisfaction.</a:t>
            </a:r>
          </a:p>
          <a:p>
            <a:pPr marL="242900" indent="-242900" algn="l">
              <a:lnSpc>
                <a:spcPts val="2983"/>
              </a:lnSpc>
              <a:spcBef>
                <a:spcPts val="2292"/>
              </a:spcBef>
              <a:buSzPct val="100000"/>
              <a:buChar char="•"/>
            </a:pPr>
            <a:r>
              <a:rPr lang="en-US" sz="3200" kern="0" spc="43" dirty="0">
                <a:solidFill>
                  <a:srgbClr val="0F3332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Marketing Strategy Refinement</a:t>
            </a:r>
          </a:p>
          <a:p>
            <a:pPr lvl="1" algn="l">
              <a:lnSpc>
                <a:spcPts val="2006"/>
              </a:lnSpc>
              <a:spcBef>
                <a:spcPts val="228"/>
              </a:spcBef>
              <a:buNone/>
            </a:pPr>
            <a:r>
              <a:rPr lang="en-US" kern="0" spc="28" dirty="0">
                <a:solidFill>
                  <a:srgbClr val="000000">
                    <a:alpha val="80000"/>
                  </a:srgbClr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Analyze market trends and adjust marketing campaigns for maximum impact.</a:t>
            </a:r>
            <a:endParaRPr lang="en-US" sz="2800" dirty="0"/>
          </a:p>
        </p:txBody>
      </p:sp>
      <p:sp>
        <p:nvSpPr>
          <p:cNvPr id="4" name="Object 3"/>
          <p:cNvSpPr/>
          <p:nvPr/>
        </p:nvSpPr>
        <p:spPr>
          <a:xfrm>
            <a:off x="6284928" y="1470517"/>
            <a:ext cx="5446938" cy="2088876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242900" indent="-242900" algn="l">
              <a:lnSpc>
                <a:spcPts val="2983"/>
              </a:lnSpc>
              <a:buSzPct val="100000"/>
              <a:buChar char="•"/>
            </a:pPr>
            <a:r>
              <a:rPr lang="en-US" sz="3200" kern="0" spc="43" dirty="0">
                <a:solidFill>
                  <a:srgbClr val="0F3332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Supply Chain Optimization</a:t>
            </a:r>
          </a:p>
          <a:p>
            <a:pPr lvl="1" algn="l">
              <a:lnSpc>
                <a:spcPts val="2006"/>
              </a:lnSpc>
              <a:spcBef>
                <a:spcPts val="228"/>
              </a:spcBef>
              <a:buNone/>
            </a:pPr>
            <a:r>
              <a:rPr lang="en-US" kern="0" spc="28" dirty="0">
                <a:solidFill>
                  <a:srgbClr val="000000">
                    <a:alpha val="80000"/>
                  </a:srgbClr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Optimize supply chain processes for cost-effective and timely </a:t>
            </a:r>
            <a:r>
              <a:rPr lang="en-US" sz="2000" kern="0" spc="28" dirty="0">
                <a:solidFill>
                  <a:srgbClr val="000000">
                    <a:alpha val="80000"/>
                  </a:srgbClr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delivery</a:t>
            </a:r>
            <a:r>
              <a:rPr lang="en-US" kern="0" spc="28" dirty="0">
                <a:solidFill>
                  <a:srgbClr val="000000">
                    <a:alpha val="80000"/>
                  </a:srgbClr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of goods and services.</a:t>
            </a:r>
          </a:p>
          <a:p>
            <a:pPr marL="242900" indent="-242900" algn="l">
              <a:lnSpc>
                <a:spcPts val="2983"/>
              </a:lnSpc>
              <a:spcBef>
                <a:spcPts val="2292"/>
              </a:spcBef>
              <a:buSzPct val="100000"/>
              <a:buChar char="•"/>
            </a:pPr>
            <a:r>
              <a:rPr lang="en-US" sz="3200" kern="0" spc="43" dirty="0">
                <a:solidFill>
                  <a:srgbClr val="0F3332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Sustainable Business Processes</a:t>
            </a:r>
          </a:p>
          <a:p>
            <a:pPr lvl="1" algn="l">
              <a:lnSpc>
                <a:spcPts val="2006"/>
              </a:lnSpc>
              <a:spcBef>
                <a:spcPts val="228"/>
              </a:spcBef>
              <a:buNone/>
            </a:pPr>
            <a:r>
              <a:rPr lang="en-US" kern="0" spc="28" dirty="0">
                <a:solidFill>
                  <a:srgbClr val="000000">
                    <a:alpha val="80000"/>
                  </a:srgbClr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Establish robust processes to ensure long-term growth and profitability.</a:t>
            </a:r>
            <a:endParaRPr lang="en-US" sz="2800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ED8066B0-7EC4-B9F2-2792-6B6DD9BF3B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32533" y="-75632"/>
            <a:ext cx="1631174" cy="931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Object 4">
            <a:extLst>
              <a:ext uri="{FF2B5EF4-FFF2-40B4-BE49-F238E27FC236}">
                <a16:creationId xmlns:a16="http://schemas.microsoft.com/office/drawing/2014/main" id="{D6B25CCC-3052-7526-6AFA-D83DE3090EF8}"/>
              </a:ext>
            </a:extLst>
          </p:cNvPr>
          <p:cNvSpPr/>
          <p:nvPr/>
        </p:nvSpPr>
        <p:spPr>
          <a:xfrm>
            <a:off x="9899382" y="6417838"/>
            <a:ext cx="2465493" cy="44016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ts val="1010"/>
              </a:lnSpc>
              <a:buNone/>
            </a:pPr>
            <a:r>
              <a:rPr lang="en-US" kern="0" spc="14" dirty="0" err="1">
                <a:solidFill>
                  <a:srgbClr val="000000">
                    <a:alpha val="80000"/>
                  </a:srgbClr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www.fbilindia.in</a:t>
            </a:r>
            <a:r>
              <a:rPr lang="en-US" kern="0" spc="14" dirty="0">
                <a:solidFill>
                  <a:srgbClr val="000000">
                    <a:alpha val="80000"/>
                  </a:srgbClr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.</a:t>
            </a:r>
            <a:endParaRPr lang="en-US" sz="5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1" y="1"/>
            <a:ext cx="10622603" cy="828468"/>
          </a:xfrm>
          <a:prstGeom prst="rect">
            <a:avLst/>
          </a:prstGeom>
          <a:solidFill>
            <a:srgbClr val="002060"/>
          </a:solidFill>
        </p:spPr>
        <p:txBody>
          <a:bodyPr wrap="square" lIns="0" tIns="0" rIns="0" bIns="0" rtlCol="0" anchor="t"/>
          <a:lstStyle/>
          <a:p>
            <a:pPr>
              <a:lnSpc>
                <a:spcPts val="3240"/>
              </a:lnSpc>
            </a:pPr>
            <a:endParaRPr lang="en-US" sz="3600" b="1" dirty="0">
              <a:solidFill>
                <a:schemeClr val="bg1"/>
              </a:solidFill>
              <a:latin typeface="Roboto" pitchFamily="34" charset="0"/>
              <a:ea typeface="Roboto" pitchFamily="34" charset="-122"/>
              <a:cs typeface="Roboto" pitchFamily="34" charset="-120"/>
            </a:endParaRPr>
          </a:p>
          <a:p>
            <a:pPr>
              <a:lnSpc>
                <a:spcPts val="3240"/>
              </a:lnSpc>
            </a:pPr>
            <a:r>
              <a:rPr lang="en-US" sz="3600" b="1" dirty="0">
                <a:solidFill>
                  <a:schemeClr val="bg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Our Values: ACTION</a:t>
            </a:r>
          </a:p>
        </p:txBody>
      </p:sp>
      <p:sp>
        <p:nvSpPr>
          <p:cNvPr id="3" name="Object 2"/>
          <p:cNvSpPr/>
          <p:nvPr/>
        </p:nvSpPr>
        <p:spPr>
          <a:xfrm>
            <a:off x="460135" y="1454217"/>
            <a:ext cx="5446938" cy="3581249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242900" indent="-242900" algn="l">
              <a:lnSpc>
                <a:spcPts val="2669"/>
              </a:lnSpc>
              <a:buSzPct val="100000"/>
              <a:buChar char="•"/>
            </a:pPr>
            <a:r>
              <a:rPr lang="en-US" sz="2800" kern="0" spc="39" dirty="0">
                <a:solidFill>
                  <a:srgbClr val="0F3332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Accountability</a:t>
            </a:r>
          </a:p>
          <a:p>
            <a:pPr lvl="1" algn="l">
              <a:lnSpc>
                <a:spcPts val="1795"/>
              </a:lnSpc>
              <a:spcBef>
                <a:spcPts val="204"/>
              </a:spcBef>
              <a:buNone/>
            </a:pPr>
            <a:r>
              <a:rPr lang="en-US" kern="0" spc="25" dirty="0">
                <a:solidFill>
                  <a:srgbClr val="000000">
                    <a:alpha val="80000"/>
                  </a:srgbClr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Taking full responsibility for our actions, decisions, and commitments, ensuring alignment with organizational goals and fostering a culture of ownership.</a:t>
            </a:r>
          </a:p>
          <a:p>
            <a:pPr marL="242900" indent="-242900" algn="l">
              <a:lnSpc>
                <a:spcPts val="2669"/>
              </a:lnSpc>
              <a:spcBef>
                <a:spcPts val="2051"/>
              </a:spcBef>
              <a:buSzPct val="100000"/>
              <a:buChar char="•"/>
            </a:pPr>
            <a:r>
              <a:rPr lang="en-US" sz="2800" kern="0" spc="39" dirty="0">
                <a:solidFill>
                  <a:srgbClr val="0F3332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Candour</a:t>
            </a:r>
          </a:p>
          <a:p>
            <a:pPr lvl="1" algn="l">
              <a:lnSpc>
                <a:spcPts val="1795"/>
              </a:lnSpc>
              <a:spcBef>
                <a:spcPts val="204"/>
              </a:spcBef>
              <a:buNone/>
            </a:pPr>
            <a:r>
              <a:rPr lang="en-US" kern="0" spc="25" dirty="0">
                <a:solidFill>
                  <a:srgbClr val="000000">
                    <a:alpha val="80000"/>
                  </a:srgbClr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Embracing open and honest communication, fostering a culture of trust and transparency by addressing challenges and concerns directly and constructively.</a:t>
            </a:r>
          </a:p>
          <a:p>
            <a:pPr marL="242900" indent="-242900" algn="l">
              <a:lnSpc>
                <a:spcPts val="2669"/>
              </a:lnSpc>
              <a:spcBef>
                <a:spcPts val="2051"/>
              </a:spcBef>
              <a:buSzPct val="100000"/>
              <a:buChar char="•"/>
            </a:pPr>
            <a:r>
              <a:rPr lang="en-US" sz="2800" kern="0" spc="39" dirty="0">
                <a:solidFill>
                  <a:srgbClr val="0F3332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Transparency</a:t>
            </a:r>
          </a:p>
          <a:p>
            <a:pPr lvl="1" algn="l">
              <a:lnSpc>
                <a:spcPts val="1795"/>
              </a:lnSpc>
              <a:spcBef>
                <a:spcPts val="204"/>
              </a:spcBef>
              <a:buNone/>
            </a:pPr>
            <a:r>
              <a:rPr lang="en-US" kern="0" spc="25" dirty="0">
                <a:solidFill>
                  <a:srgbClr val="000000">
                    <a:alpha val="80000"/>
                  </a:srgbClr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Promoting an environment of openness, where information flows freely, decisions are made openly, and processes are clear and accessible to all stakeholders.</a:t>
            </a:r>
            <a:endParaRPr lang="en-US" sz="2800" dirty="0"/>
          </a:p>
        </p:txBody>
      </p:sp>
      <p:sp>
        <p:nvSpPr>
          <p:cNvPr id="4" name="Object 3"/>
          <p:cNvSpPr/>
          <p:nvPr/>
        </p:nvSpPr>
        <p:spPr>
          <a:xfrm>
            <a:off x="6284929" y="1454216"/>
            <a:ext cx="5446938" cy="4984789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242900" indent="-242900" algn="l">
              <a:lnSpc>
                <a:spcPts val="2669"/>
              </a:lnSpc>
              <a:buSzPct val="100000"/>
              <a:buChar char="•"/>
            </a:pPr>
            <a:r>
              <a:rPr lang="en-US" sz="2800" kern="0" spc="39" dirty="0">
                <a:solidFill>
                  <a:srgbClr val="0F3332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Innovation</a:t>
            </a:r>
          </a:p>
          <a:p>
            <a:pPr lvl="1" algn="l">
              <a:lnSpc>
                <a:spcPts val="1795"/>
              </a:lnSpc>
              <a:spcBef>
                <a:spcPts val="204"/>
              </a:spcBef>
              <a:buNone/>
            </a:pPr>
            <a:r>
              <a:rPr lang="en-US" kern="0" spc="25" dirty="0">
                <a:solidFill>
                  <a:srgbClr val="000000">
                    <a:alpha val="80000"/>
                  </a:srgbClr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Encouraging continuous improvement, embracing change, and fostering an environment that nurtures creativity, risk-taking, and the exploration of new ideas and solutions.</a:t>
            </a:r>
          </a:p>
          <a:p>
            <a:pPr marL="242900" indent="-242900" algn="l">
              <a:lnSpc>
                <a:spcPts val="2669"/>
              </a:lnSpc>
              <a:spcBef>
                <a:spcPts val="2051"/>
              </a:spcBef>
              <a:buSzPct val="100000"/>
              <a:buChar char="•"/>
            </a:pPr>
            <a:r>
              <a:rPr lang="en-US" sz="2800" kern="0" spc="39" dirty="0">
                <a:solidFill>
                  <a:srgbClr val="0F3332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Ownership</a:t>
            </a:r>
          </a:p>
          <a:p>
            <a:pPr lvl="1" algn="l">
              <a:lnSpc>
                <a:spcPts val="1795"/>
              </a:lnSpc>
              <a:spcBef>
                <a:spcPts val="204"/>
              </a:spcBef>
              <a:buNone/>
            </a:pPr>
            <a:r>
              <a:rPr lang="en-US" kern="0" spc="25" dirty="0">
                <a:solidFill>
                  <a:srgbClr val="000000">
                    <a:alpha val="80000"/>
                  </a:srgbClr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Taking pride in our work, actively contributing to the organization's success, and being proactive in identifying and addressing challenges and opportunities.</a:t>
            </a:r>
          </a:p>
          <a:p>
            <a:pPr marL="242900" indent="-242900" algn="l">
              <a:lnSpc>
                <a:spcPts val="2669"/>
              </a:lnSpc>
              <a:spcBef>
                <a:spcPts val="2051"/>
              </a:spcBef>
              <a:buSzPct val="100000"/>
              <a:buChar char="•"/>
            </a:pPr>
            <a:r>
              <a:rPr lang="en-US" sz="2800" kern="0" spc="39" dirty="0">
                <a:solidFill>
                  <a:srgbClr val="0F3332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Nimble</a:t>
            </a:r>
          </a:p>
          <a:p>
            <a:pPr lvl="1" algn="l">
              <a:lnSpc>
                <a:spcPts val="1795"/>
              </a:lnSpc>
              <a:spcBef>
                <a:spcPts val="204"/>
              </a:spcBef>
              <a:buNone/>
            </a:pPr>
            <a:r>
              <a:rPr lang="en-US" kern="0" spc="25" dirty="0">
                <a:solidFill>
                  <a:srgbClr val="000000">
                    <a:alpha val="80000"/>
                  </a:srgbClr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Maintaining agility and adaptability to respond swiftly to changing market conditions, customer needs, and emerging opportunities, ensuring our competitiveness and resilience.</a:t>
            </a:r>
            <a:endParaRPr lang="en-US" sz="2800" dirty="0"/>
          </a:p>
        </p:txBody>
      </p:sp>
      <p:sp>
        <p:nvSpPr>
          <p:cNvPr id="5" name="Object 4">
            <a:extLst>
              <a:ext uri="{FF2B5EF4-FFF2-40B4-BE49-F238E27FC236}">
                <a16:creationId xmlns:a16="http://schemas.microsoft.com/office/drawing/2014/main" id="{9FADCF39-FA02-FD56-1ADF-FDF26A3FA6E8}"/>
              </a:ext>
            </a:extLst>
          </p:cNvPr>
          <p:cNvSpPr/>
          <p:nvPr/>
        </p:nvSpPr>
        <p:spPr>
          <a:xfrm>
            <a:off x="9899382" y="6417838"/>
            <a:ext cx="2465493" cy="44016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ts val="1010"/>
              </a:lnSpc>
              <a:buNone/>
            </a:pPr>
            <a:r>
              <a:rPr lang="en-US" kern="0" spc="14" dirty="0" err="1">
                <a:solidFill>
                  <a:srgbClr val="000000">
                    <a:alpha val="80000"/>
                  </a:srgbClr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www.fbilindia.in</a:t>
            </a:r>
            <a:r>
              <a:rPr lang="en-US" kern="0" spc="14" dirty="0">
                <a:solidFill>
                  <a:srgbClr val="000000">
                    <a:alpha val="80000"/>
                  </a:srgbClr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.</a:t>
            </a:r>
            <a:endParaRPr lang="en-US" sz="5400" dirty="0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BBE6E766-F7F9-ADDE-CC86-9206C692E1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32533" y="-75632"/>
            <a:ext cx="1631174" cy="931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525294" y="2585391"/>
            <a:ext cx="11205741" cy="121889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ctr">
              <a:lnSpc>
                <a:spcPts val="4860"/>
              </a:lnSpc>
              <a:buNone/>
            </a:pPr>
            <a:r>
              <a:rPr lang="en-US" sz="4800" b="1" dirty="0">
                <a:solidFill>
                  <a:srgbClr val="00206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“Alone we can do so little, together we can do so much.”</a:t>
            </a:r>
            <a:endParaRPr lang="en-US" sz="2000" dirty="0">
              <a:solidFill>
                <a:srgbClr val="002060"/>
              </a:solidFill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DF0B4504-0D14-6B67-8A7E-A697BFBBE3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32533" y="-75632"/>
            <a:ext cx="1631174" cy="931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Object 2">
            <a:extLst>
              <a:ext uri="{FF2B5EF4-FFF2-40B4-BE49-F238E27FC236}">
                <a16:creationId xmlns:a16="http://schemas.microsoft.com/office/drawing/2014/main" id="{E2E0A1DE-B490-33BC-2498-B823DDE69B95}"/>
              </a:ext>
            </a:extLst>
          </p:cNvPr>
          <p:cNvSpPr/>
          <p:nvPr/>
        </p:nvSpPr>
        <p:spPr>
          <a:xfrm>
            <a:off x="882181" y="4642606"/>
            <a:ext cx="9972086" cy="1211377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ctr">
              <a:lnSpc>
                <a:spcPts val="2616"/>
              </a:lnSpc>
              <a:spcBef>
                <a:spcPts val="449"/>
              </a:spcBef>
              <a:buNone/>
            </a:pPr>
            <a:endParaRPr lang="en-US" sz="5400" b="1" kern="0" spc="38" dirty="0">
              <a:solidFill>
                <a:srgbClr val="FF0000"/>
              </a:solidFill>
              <a:latin typeface="Lato" pitchFamily="34" charset="0"/>
              <a:ea typeface="Lato" pitchFamily="34" charset="-122"/>
              <a:cs typeface="Lato" pitchFamily="34" charset="-120"/>
            </a:endParaRPr>
          </a:p>
          <a:p>
            <a:pPr algn="ctr">
              <a:lnSpc>
                <a:spcPts val="2616"/>
              </a:lnSpc>
              <a:spcBef>
                <a:spcPts val="449"/>
              </a:spcBef>
              <a:buNone/>
            </a:pPr>
            <a:r>
              <a:rPr lang="en-US" sz="5400" b="1" kern="0" spc="38" dirty="0">
                <a:solidFill>
                  <a:srgbClr val="FF0000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Your Growth is Our Business </a:t>
            </a:r>
          </a:p>
          <a:p>
            <a:pPr algn="ctr">
              <a:lnSpc>
                <a:spcPts val="2616"/>
              </a:lnSpc>
              <a:spcBef>
                <a:spcPts val="449"/>
              </a:spcBef>
              <a:buNone/>
            </a:pPr>
            <a:endParaRPr lang="en-US" sz="3200" kern="0" spc="38" dirty="0">
              <a:solidFill>
                <a:srgbClr val="0F3332"/>
              </a:solidFill>
              <a:latin typeface="Lato" pitchFamily="34" charset="0"/>
              <a:ea typeface="Lato" pitchFamily="34" charset="-122"/>
              <a:cs typeface="Lato" pitchFamily="34" charset="-120"/>
            </a:endParaRPr>
          </a:p>
        </p:txBody>
      </p:sp>
      <p:sp>
        <p:nvSpPr>
          <p:cNvPr id="3" name="Object 4">
            <a:extLst>
              <a:ext uri="{FF2B5EF4-FFF2-40B4-BE49-F238E27FC236}">
                <a16:creationId xmlns:a16="http://schemas.microsoft.com/office/drawing/2014/main" id="{325B5275-3B37-13A0-B8B7-1ADC29B30885}"/>
              </a:ext>
            </a:extLst>
          </p:cNvPr>
          <p:cNvSpPr/>
          <p:nvPr/>
        </p:nvSpPr>
        <p:spPr>
          <a:xfrm>
            <a:off x="9899382" y="6417838"/>
            <a:ext cx="2465493" cy="44016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ts val="1010"/>
              </a:lnSpc>
              <a:buNone/>
            </a:pPr>
            <a:r>
              <a:rPr lang="en-US" kern="0" spc="14" dirty="0" err="1">
                <a:solidFill>
                  <a:srgbClr val="000000">
                    <a:alpha val="80000"/>
                  </a:srgbClr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www.fbilindia.in</a:t>
            </a:r>
            <a:r>
              <a:rPr lang="en-US" kern="0" spc="14" dirty="0">
                <a:solidFill>
                  <a:srgbClr val="000000">
                    <a:alpha val="80000"/>
                  </a:srgbClr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.</a:t>
            </a:r>
            <a:endParaRPr lang="en-US" sz="5400" dirty="0"/>
          </a:p>
        </p:txBody>
      </p:sp>
      <p:sp>
        <p:nvSpPr>
          <p:cNvPr id="6" name="Object 1">
            <a:extLst>
              <a:ext uri="{FF2B5EF4-FFF2-40B4-BE49-F238E27FC236}">
                <a16:creationId xmlns:a16="http://schemas.microsoft.com/office/drawing/2014/main" id="{EBB9F100-5DCB-7B38-86BE-A992AF1AA16E}"/>
              </a:ext>
            </a:extLst>
          </p:cNvPr>
          <p:cNvSpPr/>
          <p:nvPr/>
        </p:nvSpPr>
        <p:spPr>
          <a:xfrm>
            <a:off x="1" y="1"/>
            <a:ext cx="10622603" cy="828468"/>
          </a:xfrm>
          <a:prstGeom prst="rect">
            <a:avLst/>
          </a:prstGeom>
          <a:solidFill>
            <a:srgbClr val="002060"/>
          </a:solidFill>
        </p:spPr>
        <p:txBody>
          <a:bodyPr wrap="square" lIns="0" tIns="0" rIns="0" bIns="0" rtlCol="0" anchor="t"/>
          <a:lstStyle/>
          <a:p>
            <a:pPr>
              <a:lnSpc>
                <a:spcPts val="3240"/>
              </a:lnSpc>
            </a:pPr>
            <a:endParaRPr lang="en-US" sz="3600" b="1" dirty="0">
              <a:solidFill>
                <a:schemeClr val="bg1"/>
              </a:solidFill>
              <a:latin typeface="Roboto" pitchFamily="34" charset="0"/>
              <a:ea typeface="Roboto" pitchFamily="34" charset="-122"/>
              <a:cs typeface="Roboto" pitchFamily="34" charset="-120"/>
            </a:endParaRPr>
          </a:p>
          <a:p>
            <a:pPr>
              <a:lnSpc>
                <a:spcPts val="3240"/>
              </a:lnSpc>
            </a:pPr>
            <a:r>
              <a:rPr lang="en-US" sz="3600" b="1" dirty="0">
                <a:solidFill>
                  <a:schemeClr val="bg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Our Belief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4728842" y="6677427"/>
            <a:ext cx="2771797" cy="277848"/>
          </a:xfrm>
        </p:spPr>
        <p:txBody>
          <a:bodyPr/>
          <a:lstStyle/>
          <a:p>
            <a:pPr>
              <a:defRPr/>
            </a:pPr>
            <a:fld id="{9B7AFFF4-3530-4E07-A3DB-457786583F69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776" b="31307"/>
          <a:stretch/>
        </p:blipFill>
        <p:spPr>
          <a:xfrm>
            <a:off x="933753" y="4543545"/>
            <a:ext cx="2859901" cy="80184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1170" y="3075104"/>
            <a:ext cx="2088277" cy="801841"/>
          </a:xfrm>
          <a:prstGeom prst="rect">
            <a:avLst/>
          </a:prstGeom>
        </p:spPr>
      </p:pic>
      <p:pic>
        <p:nvPicPr>
          <p:cNvPr id="1026" name="Picture 2" descr="https://pbs.twimg.com/profile_images/752510543857000448/hFW0KEGk.jpg"/>
          <p:cNvPicPr>
            <a:picLocks noChangeAspect="1" noChangeArrowheads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679" b="34160"/>
          <a:stretch/>
        </p:blipFill>
        <p:spPr bwMode="auto">
          <a:xfrm>
            <a:off x="927735" y="5846750"/>
            <a:ext cx="2631390" cy="792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674" y="2018511"/>
            <a:ext cx="2859901" cy="68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9" descr="MyJewelsMart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2314" y="4234917"/>
            <a:ext cx="2524315" cy="815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 descr="Steeljunction.in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855" y="625700"/>
            <a:ext cx="2863721" cy="801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4698" y="4321922"/>
            <a:ext cx="2222245" cy="8018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Being Human Jewellery">
            <a:extLst>
              <a:ext uri="{FF2B5EF4-FFF2-40B4-BE49-F238E27FC236}">
                <a16:creationId xmlns:a16="http://schemas.microsoft.com/office/drawing/2014/main" id="{BA6FA3D6-7464-6554-B4D6-ADE5A55EF5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4045" y="675685"/>
            <a:ext cx="2065403" cy="1943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omaxe chandni chowk delhi - Noida Commercial">
            <a:extLst>
              <a:ext uri="{FF2B5EF4-FFF2-40B4-BE49-F238E27FC236}">
                <a16:creationId xmlns:a16="http://schemas.microsoft.com/office/drawing/2014/main" id="{7A4FEAD7-1F17-283A-8145-F24CB87203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1712" y="2619594"/>
            <a:ext cx="2501441" cy="1345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BD05F2E-35A5-E036-D67C-19252FFA558C}"/>
              </a:ext>
            </a:extLst>
          </p:cNvPr>
          <p:cNvSpPr txBox="1"/>
          <p:nvPr/>
        </p:nvSpPr>
        <p:spPr>
          <a:xfrm>
            <a:off x="933753" y="3337836"/>
            <a:ext cx="2859901" cy="954107"/>
          </a:xfrm>
          <a:prstGeom prst="rect">
            <a:avLst/>
          </a:prstGeom>
          <a:solidFill>
            <a:srgbClr val="E6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en-US" sz="2800" dirty="0">
                <a:solidFill>
                  <a:schemeClr val="bg1"/>
                </a:solidFill>
              </a:rPr>
              <a:t>Sawansukha </a:t>
            </a:r>
          </a:p>
          <a:p>
            <a:pPr algn="ctr"/>
            <a:r>
              <a:rPr lang="en-US" altLang="en-US" sz="2800" dirty="0">
                <a:solidFill>
                  <a:schemeClr val="bg1"/>
                </a:solidFill>
              </a:rPr>
              <a:t>JEWELS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B73A9A6-708E-A489-1BEC-8E819D00EA47}"/>
              </a:ext>
            </a:extLst>
          </p:cNvPr>
          <p:cNvSpPr txBox="1"/>
          <p:nvPr/>
        </p:nvSpPr>
        <p:spPr>
          <a:xfrm>
            <a:off x="4475334" y="5738442"/>
            <a:ext cx="2246379" cy="1077218"/>
          </a:xfrm>
          <a:prstGeom prst="rect">
            <a:avLst/>
          </a:prstGeom>
          <a:solidFill>
            <a:srgbClr val="00CC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en-US" sz="3200" dirty="0">
                <a:solidFill>
                  <a:schemeClr val="bg1"/>
                </a:solidFill>
              </a:rPr>
              <a:t>ALFISOL FOODS</a:t>
            </a:r>
            <a:r>
              <a:rPr lang="en-US" altLang="en-US" sz="2800" dirty="0">
                <a:solidFill>
                  <a:schemeClr val="bg1"/>
                </a:solidFill>
              </a:rPr>
              <a:t> </a:t>
            </a:r>
          </a:p>
        </p:txBody>
      </p:sp>
      <p:pic>
        <p:nvPicPr>
          <p:cNvPr id="1030" name="Picture 6" descr="PNG Jewellers ✓">
            <a:extLst>
              <a:ext uri="{FF2B5EF4-FFF2-40B4-BE49-F238E27FC236}">
                <a16:creationId xmlns:a16="http://schemas.microsoft.com/office/drawing/2014/main" id="{B313F89A-81E7-F34D-C91D-CE4024720A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2314" y="5318178"/>
            <a:ext cx="2524315" cy="1520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PNG Jewellers bets big on Fashion Forward Silver Jewellery ...">
            <a:extLst>
              <a:ext uri="{FF2B5EF4-FFF2-40B4-BE49-F238E27FC236}">
                <a16:creationId xmlns:a16="http://schemas.microsoft.com/office/drawing/2014/main" id="{7F708DAF-81C3-40F9-F614-951CB33393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8838" y="675685"/>
            <a:ext cx="2524315" cy="1397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id="{62F52621-57C0-6E07-5E56-E89DC8DE07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32533" y="-75632"/>
            <a:ext cx="1631174" cy="931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Object 1">
            <a:extLst>
              <a:ext uri="{FF2B5EF4-FFF2-40B4-BE49-F238E27FC236}">
                <a16:creationId xmlns:a16="http://schemas.microsoft.com/office/drawing/2014/main" id="{7E107395-E71D-8135-7DE0-5A6B7E93D2DE}"/>
              </a:ext>
            </a:extLst>
          </p:cNvPr>
          <p:cNvSpPr/>
          <p:nvPr/>
        </p:nvSpPr>
        <p:spPr>
          <a:xfrm>
            <a:off x="1" y="14069"/>
            <a:ext cx="10622603" cy="625699"/>
          </a:xfrm>
          <a:prstGeom prst="rect">
            <a:avLst/>
          </a:prstGeom>
          <a:solidFill>
            <a:srgbClr val="002060"/>
          </a:solidFill>
        </p:spPr>
        <p:txBody>
          <a:bodyPr wrap="square" lIns="0" tIns="0" rIns="0" bIns="0" rtlCol="0" anchor="t"/>
          <a:lstStyle/>
          <a:p>
            <a:pPr>
              <a:lnSpc>
                <a:spcPts val="3240"/>
              </a:lnSpc>
            </a:pPr>
            <a:r>
              <a:rPr lang="en-US" sz="3600" b="1" dirty="0">
                <a:solidFill>
                  <a:schemeClr val="bg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Some of Our Associations and Growth Cases </a:t>
            </a:r>
          </a:p>
        </p:txBody>
      </p:sp>
      <p:sp>
        <p:nvSpPr>
          <p:cNvPr id="11" name="Object 4">
            <a:extLst>
              <a:ext uri="{FF2B5EF4-FFF2-40B4-BE49-F238E27FC236}">
                <a16:creationId xmlns:a16="http://schemas.microsoft.com/office/drawing/2014/main" id="{D95AD48C-EC6A-EE75-6BD4-C18A58FB72F5}"/>
              </a:ext>
            </a:extLst>
          </p:cNvPr>
          <p:cNvSpPr/>
          <p:nvPr/>
        </p:nvSpPr>
        <p:spPr>
          <a:xfrm>
            <a:off x="10343153" y="6417837"/>
            <a:ext cx="1848847" cy="537437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ts val="1010"/>
              </a:lnSpc>
              <a:buNone/>
            </a:pPr>
            <a:r>
              <a:rPr lang="en-US" kern="0" spc="14" dirty="0" err="1">
                <a:solidFill>
                  <a:srgbClr val="000000">
                    <a:alpha val="80000"/>
                  </a:srgbClr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www.fbilindia.in</a:t>
            </a:r>
            <a:r>
              <a:rPr lang="en-US" kern="0" spc="14" dirty="0">
                <a:solidFill>
                  <a:srgbClr val="000000">
                    <a:alpha val="80000"/>
                  </a:srgbClr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.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3692210557"/>
      </p:ext>
    </p:extLst>
  </p:cSld>
  <p:clrMapOvr>
    <a:masterClrMapping/>
  </p:clrMapOvr>
  <p:transition spd="slow">
    <p:pull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308</TotalTime>
  <Words>1068</Words>
  <Application>Microsoft Macintosh PowerPoint</Application>
  <PresentationFormat>Widescreen</PresentationFormat>
  <Paragraphs>145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Roboto</vt:lpstr>
      <vt:lpstr>Copperplate</vt:lpstr>
      <vt:lpstr>Tahoma</vt:lpstr>
      <vt:lpstr>Lato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Beautiful.ai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Unleashing Business Growth with FBIL</dc:title>
  <dc:subject>Unleashing Business Growth with FBIL</dc:subject>
  <dc:creator>santoshsri.ss17@gmail.com</dc:creator>
  <cp:lastModifiedBy>santosh srivastava</cp:lastModifiedBy>
  <cp:revision>12</cp:revision>
  <dcterms:created xsi:type="dcterms:W3CDTF">2024-05-16T12:55:53Z</dcterms:created>
  <dcterms:modified xsi:type="dcterms:W3CDTF">2024-11-21T07:42:46Z</dcterms:modified>
</cp:coreProperties>
</file>